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0" r:id="rId1"/>
  </p:sldMasterIdLst>
  <p:sldIdLst>
    <p:sldId id="256" r:id="rId2"/>
    <p:sldId id="395" r:id="rId3"/>
    <p:sldId id="396" r:id="rId4"/>
    <p:sldId id="397" r:id="rId5"/>
    <p:sldId id="398" r:id="rId6"/>
    <p:sldId id="399" r:id="rId7"/>
    <p:sldId id="400" r:id="rId8"/>
    <p:sldId id="401" r:id="rId9"/>
    <p:sldId id="461" r:id="rId10"/>
    <p:sldId id="403" r:id="rId11"/>
    <p:sldId id="404" r:id="rId12"/>
    <p:sldId id="405" r:id="rId13"/>
    <p:sldId id="406" r:id="rId14"/>
    <p:sldId id="407" r:id="rId15"/>
    <p:sldId id="279" r:id="rId16"/>
    <p:sldId id="408" r:id="rId17"/>
    <p:sldId id="409" r:id="rId18"/>
    <p:sldId id="462" r:id="rId19"/>
    <p:sldId id="463" r:id="rId20"/>
    <p:sldId id="412" r:id="rId21"/>
    <p:sldId id="413" r:id="rId22"/>
    <p:sldId id="414" r:id="rId23"/>
    <p:sldId id="415" r:id="rId24"/>
    <p:sldId id="416" r:id="rId25"/>
    <p:sldId id="417" r:id="rId26"/>
    <p:sldId id="418" r:id="rId27"/>
    <p:sldId id="419" r:id="rId28"/>
    <p:sldId id="420" r:id="rId29"/>
    <p:sldId id="421" r:id="rId30"/>
    <p:sldId id="422" r:id="rId31"/>
    <p:sldId id="423" r:id="rId32"/>
    <p:sldId id="424" r:id="rId33"/>
    <p:sldId id="425" r:id="rId34"/>
    <p:sldId id="426" r:id="rId35"/>
    <p:sldId id="427" r:id="rId36"/>
    <p:sldId id="428" r:id="rId37"/>
    <p:sldId id="429" r:id="rId38"/>
    <p:sldId id="430" r:id="rId39"/>
    <p:sldId id="431" r:id="rId40"/>
    <p:sldId id="290" r:id="rId41"/>
    <p:sldId id="433" r:id="rId42"/>
    <p:sldId id="434" r:id="rId43"/>
    <p:sldId id="435" r:id="rId44"/>
    <p:sldId id="436" r:id="rId45"/>
    <p:sldId id="437" r:id="rId46"/>
    <p:sldId id="438" r:id="rId47"/>
    <p:sldId id="439" r:id="rId48"/>
    <p:sldId id="440" r:id="rId49"/>
    <p:sldId id="441" r:id="rId50"/>
    <p:sldId id="442" r:id="rId51"/>
    <p:sldId id="443" r:id="rId52"/>
    <p:sldId id="444" r:id="rId53"/>
    <p:sldId id="445" r:id="rId54"/>
    <p:sldId id="446" r:id="rId55"/>
    <p:sldId id="447" r:id="rId56"/>
    <p:sldId id="448" r:id="rId57"/>
    <p:sldId id="449" r:id="rId58"/>
    <p:sldId id="450" r:id="rId59"/>
    <p:sldId id="451" r:id="rId60"/>
    <p:sldId id="452" r:id="rId61"/>
    <p:sldId id="453" r:id="rId62"/>
    <p:sldId id="454" r:id="rId63"/>
    <p:sldId id="455" r:id="rId64"/>
    <p:sldId id="456" r:id="rId65"/>
    <p:sldId id="457" r:id="rId66"/>
    <p:sldId id="458" r:id="rId67"/>
    <p:sldId id="468" r:id="rId68"/>
    <p:sldId id="469" r:id="rId69"/>
    <p:sldId id="470" r:id="rId70"/>
    <p:sldId id="471" r:id="rId71"/>
    <p:sldId id="472" r:id="rId72"/>
    <p:sldId id="473" r:id="rId73"/>
    <p:sldId id="474" r:id="rId74"/>
    <p:sldId id="475" r:id="rId75"/>
    <p:sldId id="476" r:id="rId76"/>
    <p:sldId id="477" r:id="rId77"/>
    <p:sldId id="478" r:id="rId78"/>
    <p:sldId id="479" r:id="rId79"/>
    <p:sldId id="480" r:id="rId80"/>
    <p:sldId id="481" r:id="rId81"/>
    <p:sldId id="482" r:id="rId82"/>
    <p:sldId id="483" r:id="rId83"/>
    <p:sldId id="484" r:id="rId84"/>
    <p:sldId id="485" r:id="rId85"/>
    <p:sldId id="486" r:id="rId86"/>
    <p:sldId id="487" r:id="rId87"/>
    <p:sldId id="488" r:id="rId88"/>
    <p:sldId id="489" r:id="rId89"/>
    <p:sldId id="350" r:id="rId9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49" autoAdjust="0"/>
  </p:normalViewPr>
  <p:slideViewPr>
    <p:cSldViewPr>
      <p:cViewPr varScale="1">
        <p:scale>
          <a:sx n="110" d="100"/>
          <a:sy n="110" d="100"/>
        </p:scale>
        <p:origin x="1068" y="114"/>
      </p:cViewPr>
      <p:guideLst>
        <p:guide orient="horz" pos="2160"/>
        <p:guide pos="2880"/>
      </p:guideLst>
    </p:cSldViewPr>
  </p:slideViewPr>
  <p:outlineViewPr>
    <p:cViewPr>
      <p:scale>
        <a:sx n="33" d="100"/>
        <a:sy n="33" d="100"/>
      </p:scale>
      <p:origin x="53" y="107669"/>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server\Daten\Excel-Dateien\Methoden%20Resultate%20Praxis.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server\Daten\Excel-Dateien\Methoden%20Resultate%20Praxis.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server\Daten\Excel-Dateien\Praxisentwicklung.xls"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de-CH" sz="2400" dirty="0"/>
              <a:t> Métodos y resultados</a:t>
            </a:r>
          </a:p>
        </c:rich>
      </c:tx>
      <c:layout>
        <c:manualLayout>
          <c:xMode val="edge"/>
          <c:yMode val="edge"/>
          <c:x val="0.19860733851221651"/>
          <c:y val="2.7118644067796602E-2"/>
        </c:manualLayout>
      </c:layout>
      <c:overlay val="1"/>
    </c:title>
    <c:autoTitleDeleted val="0"/>
    <c:view3D>
      <c:rotX val="15"/>
      <c:rotY val="20"/>
      <c:depthPercent val="100"/>
      <c:rAngAx val="1"/>
    </c:view3D>
    <c:floor>
      <c:thickness val="0"/>
    </c:floor>
    <c:sideWall>
      <c:thickness val="0"/>
    </c:sideWall>
    <c:backWall>
      <c:thickness val="0"/>
      <c:spPr>
        <a:solidFill>
          <a:sysClr val="window" lastClr="FFFFFF">
            <a:lumMod val="85000"/>
          </a:sysClr>
        </a:solidFill>
      </c:spPr>
    </c:backWall>
    <c:plotArea>
      <c:layout>
        <c:manualLayout>
          <c:layoutTarget val="inner"/>
          <c:xMode val="edge"/>
          <c:yMode val="edge"/>
          <c:x val="6.3269851780410447E-2"/>
          <c:y val="0.14829019127100154"/>
          <c:w val="0.74921360606889542"/>
          <c:h val="0.6789439327464154"/>
        </c:manualLayout>
      </c:layout>
      <c:bar3DChart>
        <c:barDir val="col"/>
        <c:grouping val="clustered"/>
        <c:varyColors val="0"/>
        <c:ser>
          <c:idx val="0"/>
          <c:order val="0"/>
          <c:tx>
            <c:strRef>
              <c:f>'[Methoden Resultate Praxis.xls]Tabelle1'!$B$4</c:f>
              <c:strCache>
                <c:ptCount val="1"/>
                <c:pt idx="0">
                  <c:v>Treffer</c:v>
                </c:pt>
              </c:strCache>
            </c:strRef>
          </c:tx>
          <c:spPr>
            <a:solidFill>
              <a:srgbClr val="002060"/>
            </a:solidFill>
          </c:spPr>
          <c:invertIfNegative val="0"/>
          <c:cat>
            <c:strRef>
              <c:f>'[Methoden Resultate Praxis.xls]Tabelle1'!$A$5:$A$9</c:f>
              <c:strCache>
                <c:ptCount val="5"/>
                <c:pt idx="0">
                  <c:v>HAHN (n=50)</c:v>
                </c:pt>
                <c:pt idx="1">
                  <c:v>KENT (n=50)</c:v>
                </c:pt>
                <c:pt idx="2">
                  <c:v>BOG (n=80)</c:v>
                </c:pt>
                <c:pt idx="3">
                  <c:v>BOEN (n=50)</c:v>
                </c:pt>
                <c:pt idx="4">
                  <c:v>PA (n=153)</c:v>
                </c:pt>
              </c:strCache>
            </c:strRef>
          </c:cat>
          <c:val>
            <c:numRef>
              <c:f>'[Methoden Resultate Praxis.xls]Tabelle1'!$B$5:$B$9</c:f>
              <c:numCache>
                <c:formatCode>General</c:formatCode>
                <c:ptCount val="5"/>
                <c:pt idx="0">
                  <c:v>68</c:v>
                </c:pt>
                <c:pt idx="1">
                  <c:v>56</c:v>
                </c:pt>
                <c:pt idx="2">
                  <c:v>71</c:v>
                </c:pt>
                <c:pt idx="3">
                  <c:v>76</c:v>
                </c:pt>
                <c:pt idx="4">
                  <c:v>84</c:v>
                </c:pt>
              </c:numCache>
            </c:numRef>
          </c:val>
          <c:extLst>
            <c:ext xmlns:c16="http://schemas.microsoft.com/office/drawing/2014/chart" uri="{C3380CC4-5D6E-409C-BE32-E72D297353CC}">
              <c16:uniqueId val="{00000000-E517-4FB2-B588-5E07D41E029D}"/>
            </c:ext>
          </c:extLst>
        </c:ser>
        <c:ser>
          <c:idx val="1"/>
          <c:order val="1"/>
          <c:tx>
            <c:strRef>
              <c:f>'[Methoden Resultate Praxis.xls]Tabelle1'!$C$4</c:f>
              <c:strCache>
                <c:ptCount val="1"/>
                <c:pt idx="0">
                  <c:v>Besserung</c:v>
                </c:pt>
              </c:strCache>
            </c:strRef>
          </c:tx>
          <c:spPr>
            <a:solidFill>
              <a:srgbClr val="FF0000"/>
            </a:solidFill>
          </c:spPr>
          <c:invertIfNegative val="0"/>
          <c:cat>
            <c:strRef>
              <c:f>'[Methoden Resultate Praxis.xls]Tabelle1'!$A$5:$A$9</c:f>
              <c:strCache>
                <c:ptCount val="5"/>
                <c:pt idx="0">
                  <c:v>HAHN (n=50)</c:v>
                </c:pt>
                <c:pt idx="1">
                  <c:v>KENT (n=50)</c:v>
                </c:pt>
                <c:pt idx="2">
                  <c:v>BOG (n=80)</c:v>
                </c:pt>
                <c:pt idx="3">
                  <c:v>BOEN (n=50)</c:v>
                </c:pt>
                <c:pt idx="4">
                  <c:v>PA (n=153)</c:v>
                </c:pt>
              </c:strCache>
            </c:strRef>
          </c:cat>
          <c:val>
            <c:numRef>
              <c:f>'[Methoden Resultate Praxis.xls]Tabelle1'!$C$5:$C$9</c:f>
              <c:numCache>
                <c:formatCode>General</c:formatCode>
                <c:ptCount val="5"/>
                <c:pt idx="0">
                  <c:v>74</c:v>
                </c:pt>
                <c:pt idx="1">
                  <c:v>69</c:v>
                </c:pt>
                <c:pt idx="2">
                  <c:v>76</c:v>
                </c:pt>
                <c:pt idx="3">
                  <c:v>78</c:v>
                </c:pt>
                <c:pt idx="4">
                  <c:v>85</c:v>
                </c:pt>
              </c:numCache>
            </c:numRef>
          </c:val>
          <c:extLst>
            <c:ext xmlns:c16="http://schemas.microsoft.com/office/drawing/2014/chart" uri="{C3380CC4-5D6E-409C-BE32-E72D297353CC}">
              <c16:uniqueId val="{00000001-E517-4FB2-B588-5E07D41E029D}"/>
            </c:ext>
          </c:extLst>
        </c:ser>
        <c:ser>
          <c:idx val="2"/>
          <c:order val="2"/>
          <c:tx>
            <c:strRef>
              <c:f>'[Methoden Resultate Praxis.xls]Tabelle1'!$D$4</c:f>
              <c:strCache>
                <c:ptCount val="1"/>
                <c:pt idx="0">
                  <c:v>Outcome
Score </c:v>
                </c:pt>
              </c:strCache>
            </c:strRef>
          </c:tx>
          <c:spPr>
            <a:solidFill>
              <a:srgbClr val="00B050"/>
            </a:solidFill>
          </c:spPr>
          <c:invertIfNegative val="0"/>
          <c:dLbls>
            <c:dLbl>
              <c:idx val="0"/>
              <c:layout>
                <c:manualLayout>
                  <c:x val="1.1614401858304306E-2"/>
                  <c:y val="-4.38596491228070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517-4FB2-B588-5E07D41E029D}"/>
                </c:ext>
              </c:extLst>
            </c:dLbl>
            <c:dLbl>
              <c:idx val="1"/>
              <c:layout>
                <c:manualLayout>
                  <c:x val="9.291521486643437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517-4FB2-B588-5E07D41E029D}"/>
                </c:ext>
              </c:extLst>
            </c:dLbl>
            <c:dLbl>
              <c:idx val="2"/>
              <c:layout>
                <c:manualLayout>
                  <c:x val="1.161440185830430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517-4FB2-B588-5E07D41E029D}"/>
                </c:ext>
              </c:extLst>
            </c:dLbl>
            <c:dLbl>
              <c:idx val="3"/>
              <c:layout>
                <c:manualLayout>
                  <c:x val="1.858304297328687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517-4FB2-B588-5E07D41E029D}"/>
                </c:ext>
              </c:extLst>
            </c:dLbl>
            <c:dLbl>
              <c:idx val="4"/>
              <c:layout>
                <c:manualLayout>
                  <c:x val="9.2915214866435159E-3"/>
                  <c:y val="-4.38596491228070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517-4FB2-B588-5E07D41E029D}"/>
                </c:ext>
              </c:extLst>
            </c:dLbl>
            <c:spPr>
              <a:noFill/>
              <a:ln>
                <a:noFill/>
              </a:ln>
              <a:effectLst/>
            </c:spPr>
            <c:txPr>
              <a:bodyPr/>
              <a:lstStyle/>
              <a:p>
                <a:pPr>
                  <a:defRPr sz="18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'[Methoden Resultate Praxis.xls]Tabelle1'!$A$5:$A$9</c:f>
              <c:strCache>
                <c:ptCount val="5"/>
                <c:pt idx="0">
                  <c:v>HAHN (n=50)</c:v>
                </c:pt>
                <c:pt idx="1">
                  <c:v>KENT (n=50)</c:v>
                </c:pt>
                <c:pt idx="2">
                  <c:v>BOG (n=80)</c:v>
                </c:pt>
                <c:pt idx="3">
                  <c:v>BOEN (n=50)</c:v>
                </c:pt>
                <c:pt idx="4">
                  <c:v>PA (n=153)</c:v>
                </c:pt>
              </c:strCache>
            </c:strRef>
          </c:cat>
          <c:val>
            <c:numRef>
              <c:f>'[Methoden Resultate Praxis.xls]Tabelle1'!$D$5:$D$9</c:f>
              <c:numCache>
                <c:formatCode>General</c:formatCode>
                <c:ptCount val="5"/>
                <c:pt idx="0">
                  <c:v>50</c:v>
                </c:pt>
                <c:pt idx="1">
                  <c:v>39</c:v>
                </c:pt>
                <c:pt idx="2">
                  <c:v>54</c:v>
                </c:pt>
                <c:pt idx="3">
                  <c:v>59</c:v>
                </c:pt>
                <c:pt idx="4">
                  <c:v>71</c:v>
                </c:pt>
              </c:numCache>
            </c:numRef>
          </c:val>
          <c:extLst>
            <c:ext xmlns:c16="http://schemas.microsoft.com/office/drawing/2014/chart" uri="{C3380CC4-5D6E-409C-BE32-E72D297353CC}">
              <c16:uniqueId val="{00000007-E517-4FB2-B588-5E07D41E029D}"/>
            </c:ext>
          </c:extLst>
        </c:ser>
        <c:dLbls>
          <c:showLegendKey val="0"/>
          <c:showVal val="0"/>
          <c:showCatName val="0"/>
          <c:showSerName val="0"/>
          <c:showPercent val="0"/>
          <c:showBubbleSize val="0"/>
        </c:dLbls>
        <c:gapWidth val="150"/>
        <c:shape val="box"/>
        <c:axId val="88654976"/>
        <c:axId val="88656512"/>
        <c:axId val="0"/>
      </c:bar3DChart>
      <c:catAx>
        <c:axId val="88654976"/>
        <c:scaling>
          <c:orientation val="minMax"/>
        </c:scaling>
        <c:delete val="0"/>
        <c:axPos val="b"/>
        <c:numFmt formatCode="General" sourceLinked="1"/>
        <c:majorTickMark val="out"/>
        <c:minorTickMark val="none"/>
        <c:tickLblPos val="nextTo"/>
        <c:txPr>
          <a:bodyPr/>
          <a:lstStyle/>
          <a:p>
            <a:pPr>
              <a:defRPr sz="1800"/>
            </a:pPr>
            <a:endParaRPr lang="de-DE"/>
          </a:p>
        </c:txPr>
        <c:crossAx val="88656512"/>
        <c:crosses val="autoZero"/>
        <c:auto val="1"/>
        <c:lblAlgn val="ctr"/>
        <c:lblOffset val="100"/>
        <c:noMultiLvlLbl val="0"/>
      </c:catAx>
      <c:valAx>
        <c:axId val="88656512"/>
        <c:scaling>
          <c:orientation val="minMax"/>
        </c:scaling>
        <c:delete val="1"/>
        <c:axPos val="l"/>
        <c:majorGridlines/>
        <c:title>
          <c:tx>
            <c:rich>
              <a:bodyPr rot="-5400000" vert="horz"/>
              <a:lstStyle/>
              <a:p>
                <a:pPr>
                  <a:defRPr sz="1800"/>
                </a:pPr>
                <a:r>
                  <a:rPr lang="de-CH" sz="1800" dirty="0"/>
                  <a:t>Porcentaje</a:t>
                </a:r>
              </a:p>
            </c:rich>
          </c:tx>
          <c:layout>
            <c:manualLayout>
              <c:xMode val="edge"/>
              <c:yMode val="edge"/>
              <c:x val="2.1102969767667949E-2"/>
              <c:y val="0.40364424868155074"/>
            </c:manualLayout>
          </c:layout>
          <c:overlay val="0"/>
        </c:title>
        <c:numFmt formatCode="General" sourceLinked="1"/>
        <c:majorTickMark val="out"/>
        <c:minorTickMark val="none"/>
        <c:tickLblPos val="none"/>
        <c:crossAx val="88654976"/>
        <c:crosses val="autoZero"/>
        <c:crossBetween val="between"/>
        <c:majorUnit val="20"/>
      </c:valAx>
      <c:spPr>
        <a:noFill/>
        <a:ln w="25400">
          <a:noFill/>
        </a:ln>
      </c:spPr>
    </c:plotArea>
    <c:legend>
      <c:legendPos val="r"/>
      <c:layout>
        <c:manualLayout>
          <c:xMode val="edge"/>
          <c:yMode val="edge"/>
          <c:x val="0.8200310028360549"/>
          <c:y val="0.27737390453311978"/>
          <c:w val="0.16390829502016979"/>
          <c:h val="0.44525219093376056"/>
        </c:manualLayout>
      </c:layout>
      <c:overlay val="0"/>
      <c:txPr>
        <a:bodyPr/>
        <a:lstStyle/>
        <a:p>
          <a:pPr>
            <a:defRPr sz="1800"/>
          </a:pPr>
          <a:endParaRPr lang="de-DE"/>
        </a:p>
      </c:txPr>
    </c:legend>
    <c:plotVisOnly val="1"/>
    <c:dispBlanksAs val="gap"/>
    <c:showDLblsOverMax val="0"/>
  </c:chart>
  <c:spPr>
    <a:solidFill>
      <a:schemeClr val="bg1">
        <a:lumMod val="85000"/>
      </a:schemeClr>
    </a:solidFill>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de-CH" dirty="0"/>
              <a:t>Número de remedios por repertorio</a:t>
            </a:r>
          </a:p>
        </c:rich>
      </c:tx>
      <c:overlay val="1"/>
    </c:title>
    <c:autoTitleDeleted val="0"/>
    <c:plotArea>
      <c:layout>
        <c:manualLayout>
          <c:layoutTarget val="inner"/>
          <c:xMode val="edge"/>
          <c:yMode val="edge"/>
          <c:x val="0.14162729658792902"/>
          <c:y val="0.21576125818918496"/>
          <c:w val="0.8278171478565175"/>
          <c:h val="0.58866596399859461"/>
        </c:manualLayout>
      </c:layout>
      <c:lineChart>
        <c:grouping val="standard"/>
        <c:varyColors val="0"/>
        <c:ser>
          <c:idx val="0"/>
          <c:order val="0"/>
          <c:tx>
            <c:strRef>
              <c:f>Tabelle1!$B$17</c:f>
              <c:strCache>
                <c:ptCount val="1"/>
                <c:pt idx="0">
                  <c:v>Anzahl Arzneimittel im Repertorium</c:v>
                </c:pt>
              </c:strCache>
            </c:strRef>
          </c:tx>
          <c:spPr>
            <a:ln w="57150">
              <a:solidFill>
                <a:srgbClr val="002060"/>
              </a:solidFill>
            </a:ln>
          </c:spPr>
          <c:marker>
            <c:symbol val="none"/>
          </c:marker>
          <c:dLbls>
            <c:dLbl>
              <c:idx val="0"/>
              <c:layout>
                <c:manualLayout>
                  <c:x val="-3.4567901234567884E-2"/>
                  <c:y val="-4.96002106876121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002-4A9E-80B4-918EBA7E9CC2}"/>
                </c:ext>
              </c:extLst>
            </c:dLbl>
            <c:dLbl>
              <c:idx val="1"/>
              <c:layout>
                <c:manualLayout>
                  <c:x val="-3.1172839506172851E-2"/>
                  <c:y val="3.4059037639679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02-4A9E-80B4-918EBA7E9CC2}"/>
                </c:ext>
              </c:extLst>
            </c:dLbl>
            <c:dLbl>
              <c:idx val="2"/>
              <c:layout>
                <c:manualLayout>
                  <c:x val="-2.7777777777778335E-2"/>
                  <c:y val="-5.43122045036763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002-4A9E-80B4-918EBA7E9CC2}"/>
                </c:ext>
              </c:extLst>
            </c:dLbl>
            <c:dLbl>
              <c:idx val="3"/>
              <c:layout>
                <c:manualLayout>
                  <c:x val="-2.3765432098765433E-2"/>
                  <c:y val="2.48419102495378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002-4A9E-80B4-918EBA7E9CC2}"/>
                </c:ext>
              </c:extLst>
            </c:dLbl>
            <c:spPr>
              <a:noFill/>
              <a:ln>
                <a:noFill/>
              </a:ln>
              <a:effectLst/>
            </c:spPr>
            <c:txPr>
              <a:bodyPr/>
              <a:lstStyle/>
              <a:p>
                <a:pPr>
                  <a:defRPr sz="14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Tabelle1!$A$18:$A$21</c:f>
              <c:strCache>
                <c:ptCount val="4"/>
                <c:pt idx="0">
                  <c:v>Kent</c:v>
                </c:pt>
                <c:pt idx="1">
                  <c:v>Boger</c:v>
                </c:pt>
                <c:pt idx="2">
                  <c:v>Bönninghausen 1897</c:v>
                </c:pt>
                <c:pt idx="3">
                  <c:v>Bönninghausen 1846</c:v>
                </c:pt>
              </c:strCache>
            </c:strRef>
          </c:cat>
          <c:val>
            <c:numRef>
              <c:f>Tabelle1!$B$18:$B$21</c:f>
              <c:numCache>
                <c:formatCode>General</c:formatCode>
                <c:ptCount val="4"/>
                <c:pt idx="0">
                  <c:v>683</c:v>
                </c:pt>
                <c:pt idx="1">
                  <c:v>323</c:v>
                </c:pt>
                <c:pt idx="2">
                  <c:v>361</c:v>
                </c:pt>
                <c:pt idx="3">
                  <c:v>133</c:v>
                </c:pt>
              </c:numCache>
            </c:numRef>
          </c:val>
          <c:smooth val="0"/>
          <c:extLst>
            <c:ext xmlns:c16="http://schemas.microsoft.com/office/drawing/2014/chart" uri="{C3380CC4-5D6E-409C-BE32-E72D297353CC}">
              <c16:uniqueId val="{00000004-C002-4A9E-80B4-918EBA7E9CC2}"/>
            </c:ext>
          </c:extLst>
        </c:ser>
        <c:ser>
          <c:idx val="1"/>
          <c:order val="1"/>
          <c:tx>
            <c:strRef>
              <c:f>Tabelle1!$C$17</c:f>
              <c:strCache>
                <c:ptCount val="1"/>
              </c:strCache>
            </c:strRef>
          </c:tx>
          <c:marker>
            <c:symbol val="none"/>
          </c:marker>
          <c:cat>
            <c:strRef>
              <c:f>Tabelle1!$A$18:$A$21</c:f>
              <c:strCache>
                <c:ptCount val="4"/>
                <c:pt idx="0">
                  <c:v>Kent</c:v>
                </c:pt>
                <c:pt idx="1">
                  <c:v>Boger</c:v>
                </c:pt>
                <c:pt idx="2">
                  <c:v>Bönninghausen 1897</c:v>
                </c:pt>
                <c:pt idx="3">
                  <c:v>Bönninghausen 1846</c:v>
                </c:pt>
              </c:strCache>
            </c:strRef>
          </c:cat>
          <c:val>
            <c:numRef>
              <c:f>Tabelle1!$C$18:$C$21</c:f>
              <c:numCache>
                <c:formatCode>General</c:formatCode>
                <c:ptCount val="4"/>
              </c:numCache>
            </c:numRef>
          </c:val>
          <c:smooth val="0"/>
          <c:extLst>
            <c:ext xmlns:c16="http://schemas.microsoft.com/office/drawing/2014/chart" uri="{C3380CC4-5D6E-409C-BE32-E72D297353CC}">
              <c16:uniqueId val="{00000005-C002-4A9E-80B4-918EBA7E9CC2}"/>
            </c:ext>
          </c:extLst>
        </c:ser>
        <c:ser>
          <c:idx val="2"/>
          <c:order val="2"/>
          <c:tx>
            <c:strRef>
              <c:f>Tabelle1!$D$17</c:f>
              <c:strCache>
                <c:ptCount val="1"/>
              </c:strCache>
            </c:strRef>
          </c:tx>
          <c:marker>
            <c:symbol val="none"/>
          </c:marker>
          <c:cat>
            <c:strRef>
              <c:f>Tabelle1!$A$18:$A$21</c:f>
              <c:strCache>
                <c:ptCount val="4"/>
                <c:pt idx="0">
                  <c:v>Kent</c:v>
                </c:pt>
                <c:pt idx="1">
                  <c:v>Boger</c:v>
                </c:pt>
                <c:pt idx="2">
                  <c:v>Bönninghausen 1897</c:v>
                </c:pt>
                <c:pt idx="3">
                  <c:v>Bönninghausen 1846</c:v>
                </c:pt>
              </c:strCache>
            </c:strRef>
          </c:cat>
          <c:val>
            <c:numRef>
              <c:f>Tabelle1!$D$18:$D$21</c:f>
              <c:numCache>
                <c:formatCode>General</c:formatCode>
                <c:ptCount val="4"/>
              </c:numCache>
            </c:numRef>
          </c:val>
          <c:smooth val="0"/>
          <c:extLst>
            <c:ext xmlns:c16="http://schemas.microsoft.com/office/drawing/2014/chart" uri="{C3380CC4-5D6E-409C-BE32-E72D297353CC}">
              <c16:uniqueId val="{00000006-C002-4A9E-80B4-918EBA7E9CC2}"/>
            </c:ext>
          </c:extLst>
        </c:ser>
        <c:dLbls>
          <c:showLegendKey val="0"/>
          <c:showVal val="0"/>
          <c:showCatName val="0"/>
          <c:showSerName val="0"/>
          <c:showPercent val="0"/>
          <c:showBubbleSize val="0"/>
        </c:dLbls>
        <c:smooth val="0"/>
        <c:axId val="88926080"/>
        <c:axId val="88927616"/>
      </c:lineChart>
      <c:catAx>
        <c:axId val="88926080"/>
        <c:scaling>
          <c:orientation val="minMax"/>
        </c:scaling>
        <c:delete val="0"/>
        <c:axPos val="b"/>
        <c:numFmt formatCode="General" sourceLinked="0"/>
        <c:majorTickMark val="out"/>
        <c:minorTickMark val="none"/>
        <c:tickLblPos val="nextTo"/>
        <c:txPr>
          <a:bodyPr/>
          <a:lstStyle/>
          <a:p>
            <a:pPr>
              <a:defRPr sz="1800"/>
            </a:pPr>
            <a:endParaRPr lang="de-DE"/>
          </a:p>
        </c:txPr>
        <c:crossAx val="88927616"/>
        <c:crosses val="autoZero"/>
        <c:auto val="1"/>
        <c:lblAlgn val="ctr"/>
        <c:lblOffset val="100"/>
        <c:noMultiLvlLbl val="0"/>
      </c:catAx>
      <c:valAx>
        <c:axId val="88927616"/>
        <c:scaling>
          <c:orientation val="minMax"/>
        </c:scaling>
        <c:delete val="0"/>
        <c:axPos val="l"/>
        <c:majorGridlines/>
        <c:title>
          <c:tx>
            <c:rich>
              <a:bodyPr rot="-5400000" vert="horz"/>
              <a:lstStyle/>
              <a:p>
                <a:pPr>
                  <a:defRPr sz="1800"/>
                </a:pPr>
                <a:r>
                  <a:rPr lang="de-CH" sz="1800" dirty="0"/>
                  <a:t>Remedios</a:t>
                </a:r>
              </a:p>
            </c:rich>
          </c:tx>
          <c:layout>
            <c:manualLayout>
              <c:xMode val="edge"/>
              <c:yMode val="edge"/>
              <c:x val="1.8874890638670243E-2"/>
              <c:y val="0.35929361192055731"/>
            </c:manualLayout>
          </c:layout>
          <c:overlay val="0"/>
        </c:title>
        <c:numFmt formatCode="General" sourceLinked="1"/>
        <c:majorTickMark val="out"/>
        <c:minorTickMark val="none"/>
        <c:tickLblPos val="nextTo"/>
        <c:crossAx val="88926080"/>
        <c:crosses val="autoZero"/>
        <c:crossBetween val="between"/>
        <c:majorUnit val="200"/>
      </c:valAx>
    </c:plotArea>
    <c:plotVisOnly val="1"/>
    <c:dispBlanksAs val="gap"/>
    <c:showDLblsOverMax val="0"/>
  </c:chart>
  <c:spPr>
    <a:solidFill>
      <a:schemeClr val="bg1">
        <a:lumMod val="85000"/>
      </a:schemeClr>
    </a:solidFill>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err="1"/>
              <a:t>Evolución</a:t>
            </a:r>
            <a:r>
              <a:rPr lang="en-US" dirty="0"/>
              <a:t> de la </a:t>
            </a:r>
            <a:r>
              <a:rPr lang="en-US" dirty="0" err="1"/>
              <a:t>consulta</a:t>
            </a:r>
            <a:endParaRPr lang="en-US" dirty="0"/>
          </a:p>
        </c:rich>
      </c:tx>
      <c:overlay val="0"/>
    </c:title>
    <c:autoTitleDeleted val="0"/>
    <c:plotArea>
      <c:layout>
        <c:manualLayout>
          <c:layoutTarget val="inner"/>
          <c:xMode val="edge"/>
          <c:yMode val="edge"/>
          <c:x val="0.14010559443958387"/>
          <c:y val="0.13233997890845667"/>
          <c:w val="0.85680798580732398"/>
          <c:h val="0.73382508964133664"/>
        </c:manualLayout>
      </c:layout>
      <c:lineChart>
        <c:grouping val="standard"/>
        <c:varyColors val="0"/>
        <c:ser>
          <c:idx val="1"/>
          <c:order val="0"/>
          <c:tx>
            <c:strRef>
              <c:f>Tabelle1!$B$3</c:f>
              <c:strCache>
                <c:ptCount val="1"/>
                <c:pt idx="0">
                  <c:v>Konsultationen</c:v>
                </c:pt>
              </c:strCache>
            </c:strRef>
          </c:tx>
          <c:spPr>
            <a:ln>
              <a:solidFill>
                <a:srgbClr val="002060"/>
              </a:solidFill>
            </a:ln>
          </c:spPr>
          <c:marker>
            <c:spPr>
              <a:solidFill>
                <a:srgbClr val="002060"/>
              </a:solidFill>
              <a:ln>
                <a:solidFill>
                  <a:srgbClr val="002060"/>
                </a:solidFill>
              </a:ln>
            </c:spPr>
          </c:marker>
          <c:val>
            <c:numRef>
              <c:f>Tabelle1!$B$4:$B$29</c:f>
              <c:numCache>
                <c:formatCode>General</c:formatCode>
                <c:ptCount val="26"/>
                <c:pt idx="0">
                  <c:v>5016</c:v>
                </c:pt>
                <c:pt idx="1">
                  <c:v>7656</c:v>
                </c:pt>
                <c:pt idx="2">
                  <c:v>8897</c:v>
                </c:pt>
                <c:pt idx="3">
                  <c:v>8760</c:v>
                </c:pt>
                <c:pt idx="4">
                  <c:v>10200</c:v>
                </c:pt>
                <c:pt idx="5">
                  <c:v>9099</c:v>
                </c:pt>
                <c:pt idx="6">
                  <c:v>9480</c:v>
                </c:pt>
                <c:pt idx="7">
                  <c:v>9780</c:v>
                </c:pt>
                <c:pt idx="8">
                  <c:v>9640</c:v>
                </c:pt>
                <c:pt idx="9">
                  <c:v>9420</c:v>
                </c:pt>
                <c:pt idx="10">
                  <c:v>9770</c:v>
                </c:pt>
                <c:pt idx="11">
                  <c:v>9650</c:v>
                </c:pt>
                <c:pt idx="12">
                  <c:v>9150</c:v>
                </c:pt>
                <c:pt idx="13">
                  <c:v>8620</c:v>
                </c:pt>
                <c:pt idx="14">
                  <c:v>8380</c:v>
                </c:pt>
                <c:pt idx="15">
                  <c:v>8132</c:v>
                </c:pt>
                <c:pt idx="16">
                  <c:v>7940</c:v>
                </c:pt>
                <c:pt idx="17">
                  <c:v>6945</c:v>
                </c:pt>
                <c:pt idx="18">
                  <c:v>6885</c:v>
                </c:pt>
                <c:pt idx="19">
                  <c:v>6766</c:v>
                </c:pt>
                <c:pt idx="20">
                  <c:v>7726</c:v>
                </c:pt>
                <c:pt idx="21">
                  <c:v>6877</c:v>
                </c:pt>
                <c:pt idx="22">
                  <c:v>6927</c:v>
                </c:pt>
                <c:pt idx="23">
                  <c:v>6955</c:v>
                </c:pt>
                <c:pt idx="24">
                  <c:v>6374</c:v>
                </c:pt>
                <c:pt idx="25">
                  <c:v>6545</c:v>
                </c:pt>
              </c:numCache>
            </c:numRef>
          </c:val>
          <c:smooth val="0"/>
          <c:extLst>
            <c:ext xmlns:c16="http://schemas.microsoft.com/office/drawing/2014/chart" uri="{C3380CC4-5D6E-409C-BE32-E72D297353CC}">
              <c16:uniqueId val="{00000000-B4DA-4A39-B9E3-0D93D9F3EB73}"/>
            </c:ext>
          </c:extLst>
        </c:ser>
        <c:dLbls>
          <c:showLegendKey val="0"/>
          <c:showVal val="0"/>
          <c:showCatName val="0"/>
          <c:showSerName val="0"/>
          <c:showPercent val="0"/>
          <c:showBubbleSize val="0"/>
        </c:dLbls>
        <c:marker val="1"/>
        <c:smooth val="0"/>
        <c:axId val="88936448"/>
        <c:axId val="88939136"/>
      </c:lineChart>
      <c:catAx>
        <c:axId val="88936448"/>
        <c:scaling>
          <c:orientation val="minMax"/>
        </c:scaling>
        <c:delete val="0"/>
        <c:axPos val="b"/>
        <c:title>
          <c:tx>
            <c:rich>
              <a:bodyPr/>
              <a:lstStyle/>
              <a:p>
                <a:pPr>
                  <a:defRPr sz="1200"/>
                </a:pPr>
                <a:r>
                  <a:rPr lang="de-CH" sz="1200" dirty="0"/>
                  <a:t>Pluralistas </a:t>
                </a:r>
                <a:r>
                  <a:rPr lang="de-CH" sz="1200" baseline="0" dirty="0"/>
                  <a:t>   </a:t>
                </a:r>
                <a:r>
                  <a:rPr lang="de-CH" sz="1200" dirty="0"/>
                  <a:t>Kent              Boger       	 Bön</a:t>
                </a:r>
                <a:r>
                  <a:rPr lang="de-CH" sz="1200" baseline="0" dirty="0"/>
                  <a:t>ninghausen        Análisis de polaridad </a:t>
                </a:r>
              </a:p>
              <a:p>
                <a:pPr>
                  <a:defRPr sz="1200"/>
                </a:pPr>
                <a:r>
                  <a:rPr lang="de-CH" sz="1200" b="0" baseline="0" dirty="0"/>
                  <a:t>Restricción a la admisión de nuevos pacientes                                </a:t>
                </a:r>
                <a:endParaRPr lang="de-CH" sz="1200" b="0" dirty="0"/>
              </a:p>
            </c:rich>
          </c:tx>
          <c:layout>
            <c:manualLayout>
              <c:xMode val="edge"/>
              <c:yMode val="edge"/>
              <c:x val="0.13233972489549944"/>
              <c:y val="0.9186091519254066"/>
            </c:manualLayout>
          </c:layout>
          <c:overlay val="0"/>
        </c:title>
        <c:numFmt formatCode="General" sourceLinked="1"/>
        <c:majorTickMark val="out"/>
        <c:minorTickMark val="none"/>
        <c:tickLblPos val="nextTo"/>
        <c:crossAx val="88939136"/>
        <c:crosses val="autoZero"/>
        <c:auto val="1"/>
        <c:lblAlgn val="ctr"/>
        <c:lblOffset val="100"/>
        <c:tickLblSkip val="2"/>
        <c:noMultiLvlLbl val="0"/>
      </c:catAx>
      <c:valAx>
        <c:axId val="88939136"/>
        <c:scaling>
          <c:orientation val="minMax"/>
        </c:scaling>
        <c:delete val="0"/>
        <c:axPos val="l"/>
        <c:majorGridlines/>
        <c:title>
          <c:tx>
            <c:rich>
              <a:bodyPr rot="-5400000" vert="horz"/>
              <a:lstStyle/>
              <a:p>
                <a:pPr>
                  <a:defRPr sz="1800"/>
                </a:pPr>
                <a:r>
                  <a:rPr lang="de-CH" sz="1800" dirty="0"/>
                  <a:t>Consultas/año</a:t>
                </a:r>
              </a:p>
            </c:rich>
          </c:tx>
          <c:layout>
            <c:manualLayout>
              <c:xMode val="edge"/>
              <c:yMode val="edge"/>
              <c:x val="1.6975308641975488E-2"/>
              <c:y val="0.23043889227707487"/>
            </c:manualLayout>
          </c:layout>
          <c:overlay val="0"/>
        </c:title>
        <c:numFmt formatCode="General" sourceLinked="1"/>
        <c:majorTickMark val="out"/>
        <c:minorTickMark val="none"/>
        <c:tickLblPos val="nextTo"/>
        <c:txPr>
          <a:bodyPr/>
          <a:lstStyle/>
          <a:p>
            <a:pPr>
              <a:defRPr sz="1600"/>
            </a:pPr>
            <a:endParaRPr lang="de-DE"/>
          </a:p>
        </c:txPr>
        <c:crossAx val="88936448"/>
        <c:crosses val="autoZero"/>
        <c:crossBetween val="between"/>
      </c:valAx>
    </c:plotArea>
    <c:plotVisOnly val="1"/>
    <c:dispBlanksAs val="gap"/>
    <c:showDLblsOverMax val="0"/>
  </c:chart>
  <c:spPr>
    <a:solidFill>
      <a:schemeClr val="bg1">
        <a:lumMod val="85000"/>
      </a:schemeClr>
    </a:solidFill>
  </c:spPr>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drawing1.xml><?xml version="1.0" encoding="utf-8"?>
<c:userShapes xmlns:c="http://schemas.openxmlformats.org/drawingml/2006/chart">
  <cdr:relSizeAnchor xmlns:cdr="http://schemas.openxmlformats.org/drawingml/2006/chartDrawing">
    <cdr:from>
      <cdr:x>0.56125</cdr:x>
      <cdr:y>0.17628</cdr:y>
    </cdr:from>
    <cdr:to>
      <cdr:x>0.75375</cdr:x>
      <cdr:y>0.63561</cdr:y>
    </cdr:to>
    <cdr:sp macro="" textlink="">
      <cdr:nvSpPr>
        <cdr:cNvPr id="2" name="1 CuadroTexto"/>
        <cdr:cNvSpPr txBox="1"/>
      </cdr:nvSpPr>
      <cdr:spPr>
        <a:xfrm xmlns:a="http://schemas.openxmlformats.org/drawingml/2006/main">
          <a:off x="4618856" y="773757"/>
          <a:ext cx="1584176" cy="20162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sz="1200" dirty="0"/>
        </a:p>
      </cdr:txBody>
    </cdr:sp>
  </cdr:relSizeAnchor>
  <cdr:relSizeAnchor xmlns:cdr="http://schemas.openxmlformats.org/drawingml/2006/chartDrawing">
    <cdr:from>
      <cdr:x>0.85833</cdr:x>
      <cdr:y>0.44776</cdr:y>
    </cdr:from>
    <cdr:to>
      <cdr:x>0.975</cdr:x>
      <cdr:y>0.52239</cdr:y>
    </cdr:to>
    <cdr:sp macro="" textlink="">
      <cdr:nvSpPr>
        <cdr:cNvPr id="4" name="3 CuadroTexto"/>
        <cdr:cNvSpPr txBox="1"/>
      </cdr:nvSpPr>
      <cdr:spPr>
        <a:xfrm xmlns:a="http://schemas.openxmlformats.org/drawingml/2006/main">
          <a:off x="7416824" y="2160240"/>
          <a:ext cx="1008112" cy="360040"/>
        </a:xfrm>
        <a:prstGeom xmlns:a="http://schemas.openxmlformats.org/drawingml/2006/main" prst="rect">
          <a:avLst/>
        </a:prstGeom>
        <a:gradFill xmlns:a="http://schemas.openxmlformats.org/drawingml/2006/main">
          <a:gsLst>
            <a:gs pos="0">
              <a:srgbClr val="FFFFFF"/>
            </a:gs>
            <a:gs pos="7001">
              <a:srgbClr val="E6E6E6"/>
            </a:gs>
            <a:gs pos="7000">
              <a:srgbClr val="7D8496"/>
            </a:gs>
            <a:gs pos="47000">
              <a:srgbClr val="E6E6E6"/>
            </a:gs>
            <a:gs pos="7000">
              <a:srgbClr val="7D8496"/>
            </a:gs>
            <a:gs pos="100000">
              <a:srgbClr val="E6E6E6"/>
            </a:gs>
          </a:gsLst>
          <a:lin ang="5400000" scaled="0"/>
        </a:gradFill>
      </cdr:spPr>
      <cdr:txBody>
        <a:bodyPr xmlns:a="http://schemas.openxmlformats.org/drawingml/2006/main" vertOverflow="clip" wrap="square" rtlCol="0"/>
        <a:lstStyle xmlns:a="http://schemas.openxmlformats.org/drawingml/2006/main"/>
        <a:p xmlns:a="http://schemas.openxmlformats.org/drawingml/2006/main">
          <a:r>
            <a:rPr lang="es-ES" sz="1800" dirty="0"/>
            <a:t>Mejoría</a:t>
          </a:r>
        </a:p>
      </cdr:txBody>
    </cdr:sp>
  </cdr:relSizeAnchor>
</c:userShapes>
</file>

<file path=ppt/drawings/drawing2.xml><?xml version="1.0" encoding="utf-8"?>
<c:userShapes xmlns:c="http://schemas.openxmlformats.org/drawingml/2006/chart">
  <cdr:relSizeAnchor xmlns:cdr="http://schemas.openxmlformats.org/drawingml/2006/chartDrawing">
    <cdr:from>
      <cdr:x>0.23625</cdr:x>
      <cdr:y>0.13124</cdr:y>
    </cdr:from>
    <cdr:to>
      <cdr:x>0.23625</cdr:x>
      <cdr:y>0.86946</cdr:y>
    </cdr:to>
    <cdr:sp macro="" textlink="">
      <cdr:nvSpPr>
        <cdr:cNvPr id="3" name="Gerade Verbindung 2"/>
        <cdr:cNvSpPr/>
      </cdr:nvSpPr>
      <cdr:spPr>
        <a:xfrm xmlns:a="http://schemas.openxmlformats.org/drawingml/2006/main">
          <a:off x="1944216" y="576064"/>
          <a:ext cx="0" cy="3240360"/>
        </a:xfrm>
        <a:prstGeom xmlns:a="http://schemas.openxmlformats.org/drawingml/2006/main" prst="line">
          <a:avLst/>
        </a:prstGeom>
        <a:ln xmlns:a="http://schemas.openxmlformats.org/drawingml/2006/main" w="28575">
          <a:solidFill>
            <a:srgbClr val="0070C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de-DE"/>
        </a:p>
      </cdr:txBody>
    </cdr:sp>
  </cdr:relSizeAnchor>
  <cdr:relSizeAnchor xmlns:cdr="http://schemas.openxmlformats.org/drawingml/2006/chartDrawing">
    <cdr:from>
      <cdr:x>0.47249</cdr:x>
      <cdr:y>0.13124</cdr:y>
    </cdr:from>
    <cdr:to>
      <cdr:x>0.47249</cdr:x>
      <cdr:y>0.86946</cdr:y>
    </cdr:to>
    <cdr:sp macro="" textlink="">
      <cdr:nvSpPr>
        <cdr:cNvPr id="5" name="Gerade Verbindung 4"/>
        <cdr:cNvSpPr/>
      </cdr:nvSpPr>
      <cdr:spPr>
        <a:xfrm xmlns:a="http://schemas.openxmlformats.org/drawingml/2006/main" flipV="1">
          <a:off x="3888432" y="576064"/>
          <a:ext cx="0" cy="3240360"/>
        </a:xfrm>
        <a:prstGeom xmlns:a="http://schemas.openxmlformats.org/drawingml/2006/main" prst="line">
          <a:avLst/>
        </a:prstGeom>
        <a:ln xmlns:a="http://schemas.openxmlformats.org/drawingml/2006/main" w="28575">
          <a:solidFill>
            <a:srgbClr val="0070C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de-DE"/>
        </a:p>
      </cdr:txBody>
    </cdr:sp>
  </cdr:relSizeAnchor>
  <cdr:relSizeAnchor xmlns:cdr="http://schemas.openxmlformats.org/drawingml/2006/chartDrawing">
    <cdr:from>
      <cdr:x>0</cdr:x>
      <cdr:y>0</cdr:y>
    </cdr:from>
    <cdr:to>
      <cdr:x>0</cdr:x>
      <cdr:y>0</cdr:y>
    </cdr:to>
    <cdr:sp macro="" textlink="">
      <cdr:nvSpPr>
        <cdr:cNvPr id="7" name="Gerade Verbindung 6"/>
        <cdr:cNvSpPr/>
      </cdr:nvSpPr>
      <cdr:spPr>
        <a:xfrm xmlns:a="http://schemas.openxmlformats.org/drawingml/2006/main" flipV="1">
          <a:off x="-539552" y="-1916832"/>
          <a:ext cx="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de-DE"/>
        </a:p>
      </cdr:txBody>
    </cdr:sp>
  </cdr:relSizeAnchor>
  <cdr:relSizeAnchor xmlns:cdr="http://schemas.openxmlformats.org/drawingml/2006/chartDrawing">
    <cdr:from>
      <cdr:x>0.60374</cdr:x>
      <cdr:y>0.13124</cdr:y>
    </cdr:from>
    <cdr:to>
      <cdr:x>0.60374</cdr:x>
      <cdr:y>0.86946</cdr:y>
    </cdr:to>
    <cdr:sp macro="" textlink="">
      <cdr:nvSpPr>
        <cdr:cNvPr id="9" name="Gerade Verbindung 8"/>
        <cdr:cNvSpPr/>
      </cdr:nvSpPr>
      <cdr:spPr>
        <a:xfrm xmlns:a="http://schemas.openxmlformats.org/drawingml/2006/main" flipV="1">
          <a:off x="4968552" y="576064"/>
          <a:ext cx="0" cy="3240360"/>
        </a:xfrm>
        <a:prstGeom xmlns:a="http://schemas.openxmlformats.org/drawingml/2006/main" prst="line">
          <a:avLst/>
        </a:prstGeom>
        <a:ln xmlns:a="http://schemas.openxmlformats.org/drawingml/2006/main" w="28575">
          <a:solidFill>
            <a:srgbClr val="0070C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de-DE"/>
        </a:p>
      </cdr:txBody>
    </cdr:sp>
  </cdr:relSizeAnchor>
  <cdr:relSizeAnchor xmlns:cdr="http://schemas.openxmlformats.org/drawingml/2006/chartDrawing">
    <cdr:from>
      <cdr:x>0.49874</cdr:x>
      <cdr:y>0.5873</cdr:y>
    </cdr:from>
    <cdr:to>
      <cdr:x>0.99749</cdr:x>
      <cdr:y>0.5873</cdr:y>
    </cdr:to>
    <cdr:sp macro="" textlink="">
      <cdr:nvSpPr>
        <cdr:cNvPr id="10" name="Gerade Verbindung 9"/>
        <cdr:cNvSpPr/>
      </cdr:nvSpPr>
      <cdr:spPr>
        <a:xfrm xmlns:a="http://schemas.openxmlformats.org/drawingml/2006/main" flipV="1">
          <a:off x="4104456" y="2664289"/>
          <a:ext cx="4104488" cy="7"/>
        </a:xfrm>
        <a:prstGeom xmlns:a="http://schemas.openxmlformats.org/drawingml/2006/main" prst="line">
          <a:avLst/>
        </a:prstGeom>
        <a:ln xmlns:a="http://schemas.openxmlformats.org/drawingml/2006/main" w="5715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de-DE">
            <a:ln>
              <a:solidFill>
                <a:srgbClr val="FF0000"/>
              </a:solidFill>
            </a:ln>
          </a:endParaRPr>
        </a:p>
      </cdr:txBody>
    </cdr:sp>
  </cdr:relSizeAnchor>
  <cdr:relSizeAnchor xmlns:cdr="http://schemas.openxmlformats.org/drawingml/2006/chartDrawing">
    <cdr:from>
      <cdr:x>0.14</cdr:x>
      <cdr:y>0.98413</cdr:y>
    </cdr:from>
    <cdr:to>
      <cdr:x>0.28</cdr:x>
      <cdr:y>0.98429</cdr:y>
    </cdr:to>
    <cdr:sp macro="" textlink="">
      <cdr:nvSpPr>
        <cdr:cNvPr id="13" name="Gerade Verbindung 12"/>
        <cdr:cNvSpPr/>
      </cdr:nvSpPr>
      <cdr:spPr>
        <a:xfrm xmlns:a="http://schemas.openxmlformats.org/drawingml/2006/main" flipV="1">
          <a:off x="1152128" y="4464496"/>
          <a:ext cx="1152128" cy="741"/>
        </a:xfrm>
        <a:prstGeom xmlns:a="http://schemas.openxmlformats.org/drawingml/2006/main" prst="line">
          <a:avLst/>
        </a:prstGeom>
        <a:ln xmlns:a="http://schemas.openxmlformats.org/drawingml/2006/main" w="5715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de-DE">
            <a:ln>
              <a:solidFill>
                <a:srgbClr val="FF0000"/>
              </a:solidFill>
            </a:ln>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0EAB0777-4C60-462E-A92C-CDAFD498799C}" type="datetimeFigureOut">
              <a:rPr lang="en-US" smtClean="0"/>
              <a:pPr/>
              <a:t>7/12/2018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9DE6EB8-52AB-45EA-A660-3E1EBFA72987}"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pPr/>
              <a:t>7/12/2018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pPr/>
              <a:t>7/12/2018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pPr/>
              <a:t>7/12/2018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4" name="Date Placeholder 3"/>
          <p:cNvSpPr>
            <a:spLocks noGrp="1"/>
          </p:cNvSpPr>
          <p:nvPr>
            <p:ph type="dt" sz="half" idx="10"/>
          </p:nvPr>
        </p:nvSpPr>
        <p:spPr/>
        <p:txBody>
          <a:bodyPr/>
          <a:lstStyle/>
          <a:p>
            <a:fld id="{0EAB0777-4C60-462E-A92C-CDAFD498799C}" type="datetimeFigureOut">
              <a:rPr lang="en-US" smtClean="0"/>
              <a:pPr/>
              <a:t>7/12/2018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pPr/>
              <a:t>7/12/2018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Date Placeholder 6"/>
          <p:cNvSpPr>
            <a:spLocks noGrp="1"/>
          </p:cNvSpPr>
          <p:nvPr>
            <p:ph type="dt" sz="half" idx="10"/>
          </p:nvPr>
        </p:nvSpPr>
        <p:spPr/>
        <p:txBody>
          <a:bodyPr/>
          <a:lstStyle/>
          <a:p>
            <a:fld id="{0EAB0777-4C60-462E-A92C-CDAFD498799C}" type="datetimeFigureOut">
              <a:rPr lang="en-US" smtClean="0"/>
              <a:pPr/>
              <a:t>7/12/2018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DE6EB8-52AB-45EA-A660-3E1EBFA72987}"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a:t>Haga clic para modificar el estilo de título del patrón</a:t>
            </a:r>
            <a:endParaRPr kumimoji="0" lang="en-US"/>
          </a:p>
        </p:txBody>
      </p:sp>
      <p:sp>
        <p:nvSpPr>
          <p:cNvPr id="3" name="Date Placeholder 2"/>
          <p:cNvSpPr>
            <a:spLocks noGrp="1"/>
          </p:cNvSpPr>
          <p:nvPr>
            <p:ph type="dt" sz="half" idx="10"/>
          </p:nvPr>
        </p:nvSpPr>
        <p:spPr/>
        <p:txBody>
          <a:bodyPr/>
          <a:lstStyle/>
          <a:p>
            <a:fld id="{0EAB0777-4C60-462E-A92C-CDAFD498799C}" type="datetimeFigureOut">
              <a:rPr lang="en-US" smtClean="0"/>
              <a:pPr/>
              <a:t>7/12/2018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DE6EB8-52AB-45EA-A660-3E1EBFA72987}"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0777-4C60-462E-A92C-CDAFD498799C}" type="datetimeFigureOut">
              <a:rPr lang="en-US" smtClean="0"/>
              <a:pPr/>
              <a:t>7/12/2018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DE6EB8-52AB-45EA-A660-3E1EBFA72987}"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pPr/>
              <a:t>7/12/2018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a:t>Haga clic para modificar el estilo de texto del patrón</a:t>
            </a:r>
          </a:p>
        </p:txBody>
      </p:sp>
      <p:sp>
        <p:nvSpPr>
          <p:cNvPr id="5" name="Date Placeholder 4"/>
          <p:cNvSpPr>
            <a:spLocks noGrp="1"/>
          </p:cNvSpPr>
          <p:nvPr>
            <p:ph type="dt" sz="half" idx="10"/>
          </p:nvPr>
        </p:nvSpPr>
        <p:spPr/>
        <p:txBody>
          <a:bodyPr/>
          <a:lstStyle/>
          <a:p>
            <a:fld id="{0EAB0777-4C60-462E-A92C-CDAFD498799C}" type="datetimeFigureOut">
              <a:rPr lang="en-US" smtClean="0"/>
              <a:pPr/>
              <a:t>7/12/2018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9DE6EB8-52AB-45EA-A660-3E1EBFA72987}" type="slidenum">
              <a:rPr lang="en-US" smtClean="0"/>
              <a:pPr/>
              <a:t>‹Nr.›</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EAB0777-4C60-462E-A92C-CDAFD498799C}" type="datetimeFigureOut">
              <a:rPr lang="en-US" smtClean="0"/>
              <a:pPr/>
              <a:t>7/12/2018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DE6EB8-52AB-45EA-A660-3E1EBFA72987}" type="slidenum">
              <a:rPr lang="en-US" smtClean="0"/>
              <a:pPr/>
              <a:t>‹Nr.›</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21.emf"/><Relationship Id="rId5" Type="http://schemas.openxmlformats.org/officeDocument/2006/relationships/oleObject" Target="../embeddings/oleObject3.bin"/><Relationship Id="rId4" Type="http://schemas.openxmlformats.org/officeDocument/2006/relationships/image" Target="../media/image20.emf"/></Relationships>
</file>

<file path=ppt/slides/_rels/slide7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533400" y="1371600"/>
            <a:ext cx="7851648" cy="2201416"/>
          </a:xfrm>
        </p:spPr>
        <p:txBody>
          <a:bodyPr>
            <a:normAutofit/>
          </a:bodyPr>
          <a:lstStyle/>
          <a:p>
            <a:r>
              <a:rPr lang="es-ES" sz="6000" dirty="0">
                <a:solidFill>
                  <a:srgbClr val="FFFF00"/>
                </a:solidFill>
                <a:latin typeface="+mj-lt"/>
              </a:rPr>
              <a:t>Análisis de polaridad</a:t>
            </a:r>
          </a:p>
        </p:txBody>
      </p:sp>
      <p:sp>
        <p:nvSpPr>
          <p:cNvPr id="5" name="4 Subtítulo"/>
          <p:cNvSpPr>
            <a:spLocks noGrp="1"/>
          </p:cNvSpPr>
          <p:nvPr>
            <p:ph type="subTitle" idx="1"/>
          </p:nvPr>
        </p:nvSpPr>
        <p:spPr>
          <a:xfrm>
            <a:off x="636639" y="3641490"/>
            <a:ext cx="7854696" cy="2235781"/>
          </a:xfrm>
        </p:spPr>
        <p:txBody>
          <a:bodyPr>
            <a:normAutofit lnSpcReduction="10000"/>
          </a:bodyPr>
          <a:lstStyle/>
          <a:p>
            <a:r>
              <a:rPr lang="es-ES" sz="3600" dirty="0">
                <a:solidFill>
                  <a:srgbClr val="FFFF00"/>
                </a:solidFill>
                <a:latin typeface="+mj-lt"/>
              </a:rPr>
              <a:t>Módulo 13:</a:t>
            </a:r>
          </a:p>
          <a:p>
            <a:r>
              <a:rPr lang="es-ES" sz="3600" dirty="0">
                <a:solidFill>
                  <a:srgbClr val="FFFF00"/>
                </a:solidFill>
                <a:latin typeface="+mj-lt"/>
              </a:rPr>
              <a:t>Diferencias entre los métodos</a:t>
            </a:r>
          </a:p>
          <a:p>
            <a:endParaRPr lang="es-ES" dirty="0">
              <a:solidFill>
                <a:srgbClr val="FFFF00"/>
              </a:solidFill>
              <a:latin typeface="+mj-lt"/>
            </a:endParaRPr>
          </a:p>
          <a:p>
            <a:r>
              <a:rPr lang="es-ES" sz="2800" dirty="0" err="1">
                <a:latin typeface="+mj-lt"/>
              </a:rPr>
              <a:t>Heiner</a:t>
            </a:r>
            <a:r>
              <a:rPr lang="es-ES" sz="2800" dirty="0">
                <a:latin typeface="+mj-lt"/>
              </a:rPr>
              <a:t> Frei</a:t>
            </a:r>
          </a:p>
        </p:txBody>
      </p:sp>
      <p:pic>
        <p:nvPicPr>
          <p:cNvPr id="7" name="Picture 2"/>
          <p:cNvPicPr>
            <a:picLocks noChangeAspect="1" noChangeArrowheads="1"/>
          </p:cNvPicPr>
          <p:nvPr/>
        </p:nvPicPr>
        <p:blipFill>
          <a:blip r:embed="rId2" cstate="print"/>
          <a:srcRect/>
          <a:stretch>
            <a:fillRect/>
          </a:stretch>
        </p:blipFill>
        <p:spPr bwMode="auto">
          <a:xfrm>
            <a:off x="7244233" y="1350292"/>
            <a:ext cx="1144191" cy="107059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endParaRPr lang="de-CH"/>
          </a:p>
        </p:txBody>
      </p:sp>
      <p:pic>
        <p:nvPicPr>
          <p:cNvPr id="7" name="Picture 2" descr="Resultado de imagen de hahnemann organon"/>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1268760"/>
            <a:ext cx="2925773" cy="439552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561" name="Object 3"/>
          <p:cNvGraphicFramePr>
            <a:graphicFrameLocks noGrp="1" noChangeAspect="1"/>
          </p:cNvGraphicFramePr>
          <p:nvPr>
            <p:ph sz="half" idx="2"/>
          </p:nvPr>
        </p:nvGraphicFramePr>
        <p:xfrm>
          <a:off x="5076056" y="1268760"/>
          <a:ext cx="3084116" cy="4433888"/>
        </p:xfrm>
        <a:graphic>
          <a:graphicData uri="http://schemas.openxmlformats.org/presentationml/2006/ole">
            <mc:AlternateContent xmlns:mc="http://schemas.openxmlformats.org/markup-compatibility/2006">
              <mc:Choice xmlns:v="urn:schemas-microsoft-com:vml" Requires="v">
                <p:oleObj spid="_x0000_s66562" name="Acrobat Document" r:id="rId4" imgW="3895529" imgH="5600700" progId="AcroExch.Document.11">
                  <p:embed/>
                </p:oleObj>
              </mc:Choice>
              <mc:Fallback>
                <p:oleObj name="Acrobat Document" r:id="rId4" imgW="3895529" imgH="5600700" progId="AcroExch.Document.11">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1268760"/>
                        <a:ext cx="3084116" cy="443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572423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0736"/>
          </a:xfrm>
        </p:spPr>
        <p:txBody>
          <a:bodyPr>
            <a:normAutofit/>
          </a:bodyPr>
          <a:lstStyle/>
          <a:p>
            <a:r>
              <a:rPr lang="es-ES" sz="3600" dirty="0" err="1">
                <a:solidFill>
                  <a:srgbClr val="FFFF00"/>
                </a:solidFill>
              </a:rPr>
              <a:t>Hahnemann</a:t>
            </a:r>
            <a:r>
              <a:rPr lang="es-ES" sz="3600" dirty="0">
                <a:solidFill>
                  <a:srgbClr val="FFFF00"/>
                </a:solidFill>
              </a:rPr>
              <a:t> y los pluralistas franceses</a:t>
            </a:r>
          </a:p>
        </p:txBody>
      </p:sp>
      <p:sp>
        <p:nvSpPr>
          <p:cNvPr id="3" name="Marcador de contenido 2"/>
          <p:cNvSpPr>
            <a:spLocks noGrp="1"/>
          </p:cNvSpPr>
          <p:nvPr>
            <p:ph idx="1"/>
          </p:nvPr>
        </p:nvSpPr>
        <p:spPr>
          <a:xfrm>
            <a:off x="457200" y="2348880"/>
            <a:ext cx="8229600" cy="3975720"/>
          </a:xfrm>
        </p:spPr>
        <p:txBody>
          <a:bodyPr/>
          <a:lstStyle/>
          <a:p>
            <a:r>
              <a:rPr lang="es-ES" dirty="0"/>
              <a:t>Tratamiento de enfermedades </a:t>
            </a:r>
            <a:r>
              <a:rPr lang="es-ES" i="1" dirty="0"/>
              <a:t>agudas </a:t>
            </a:r>
            <a:r>
              <a:rPr lang="es-ES" dirty="0"/>
              <a:t>con combinaciones de remedios homeopáticos, similar a la antroposofía</a:t>
            </a:r>
          </a:p>
          <a:p>
            <a:r>
              <a:rPr lang="es-ES" dirty="0"/>
              <a:t>Tratamiento de las enfermedades </a:t>
            </a:r>
            <a:r>
              <a:rPr lang="es-ES" i="1" dirty="0"/>
              <a:t>crónicas</a:t>
            </a:r>
            <a:r>
              <a:rPr lang="es-ES" dirty="0"/>
              <a:t> según Órganon VI</a:t>
            </a:r>
          </a:p>
        </p:txBody>
      </p:sp>
    </p:spTree>
    <p:extLst>
      <p:ext uri="{BB962C8B-B14F-4D97-AF65-F5344CB8AC3E}">
        <p14:creationId xmlns:p14="http://schemas.microsoft.com/office/powerpoint/2010/main" val="3591796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704088"/>
            <a:ext cx="8229600" cy="852704"/>
          </a:xfrm>
        </p:spPr>
        <p:txBody>
          <a:bodyPr>
            <a:normAutofit/>
          </a:bodyPr>
          <a:lstStyle/>
          <a:p>
            <a:r>
              <a:rPr lang="es-ES" sz="3600" dirty="0">
                <a:solidFill>
                  <a:srgbClr val="FFFF00"/>
                </a:solidFill>
              </a:rPr>
              <a:t>Por ejemplo: anginas purulentas</a:t>
            </a:r>
          </a:p>
        </p:txBody>
      </p:sp>
      <p:sp>
        <p:nvSpPr>
          <p:cNvPr id="5" name="Marcador de contenido 4"/>
          <p:cNvSpPr>
            <a:spLocks noGrp="1"/>
          </p:cNvSpPr>
          <p:nvPr>
            <p:ph sz="half" idx="1"/>
          </p:nvPr>
        </p:nvSpPr>
        <p:spPr>
          <a:xfrm>
            <a:off x="107504" y="1916832"/>
            <a:ext cx="4464496" cy="4434840"/>
          </a:xfrm>
        </p:spPr>
        <p:txBody>
          <a:bodyPr/>
          <a:lstStyle/>
          <a:p>
            <a:pPr indent="0">
              <a:spcAft>
                <a:spcPts val="1050"/>
              </a:spcAft>
              <a:buNone/>
            </a:pPr>
            <a:r>
              <a:rPr lang="en-US" sz="2400" dirty="0" err="1">
                <a:solidFill>
                  <a:srgbClr val="FFFFFF"/>
                </a:solidFill>
                <a:latin typeface="Times New Roman"/>
              </a:rPr>
              <a:t>Streptococcinum</a:t>
            </a:r>
            <a:r>
              <a:rPr lang="en-US" sz="2400" dirty="0">
                <a:solidFill>
                  <a:srgbClr val="FFFFFF"/>
                </a:solidFill>
                <a:latin typeface="Times New Roman"/>
              </a:rPr>
              <a:t> C 200</a:t>
            </a:r>
          </a:p>
          <a:p>
            <a:pPr indent="0">
              <a:spcAft>
                <a:spcPts val="1050"/>
              </a:spcAft>
              <a:buNone/>
            </a:pPr>
            <a:r>
              <a:rPr lang="en-US" sz="2400" dirty="0" err="1">
                <a:solidFill>
                  <a:srgbClr val="FFFFFF"/>
                </a:solidFill>
                <a:latin typeface="Times New Roman"/>
              </a:rPr>
              <a:t>Staphylococcinum</a:t>
            </a:r>
            <a:r>
              <a:rPr lang="en-US" sz="2400" dirty="0">
                <a:solidFill>
                  <a:srgbClr val="FFFFFF"/>
                </a:solidFill>
                <a:latin typeface="Times New Roman"/>
              </a:rPr>
              <a:t> C 200</a:t>
            </a:r>
          </a:p>
          <a:p>
            <a:pPr indent="0">
              <a:spcAft>
                <a:spcPts val="1050"/>
              </a:spcAft>
              <a:buNone/>
            </a:pPr>
            <a:r>
              <a:rPr lang="en-US" sz="2400" dirty="0" err="1">
                <a:solidFill>
                  <a:srgbClr val="FFFFFF"/>
                </a:solidFill>
                <a:latin typeface="Times New Roman"/>
              </a:rPr>
              <a:t>Mercurius</a:t>
            </a:r>
            <a:r>
              <a:rPr lang="en-US" sz="2400" dirty="0">
                <a:solidFill>
                  <a:srgbClr val="FFFFFF"/>
                </a:solidFill>
                <a:latin typeface="Times New Roman"/>
              </a:rPr>
              <a:t> </a:t>
            </a:r>
            <a:r>
              <a:rPr lang="en-US" sz="2400" dirty="0" err="1">
                <a:solidFill>
                  <a:srgbClr val="FFFFFF"/>
                </a:solidFill>
                <a:latin typeface="Times New Roman"/>
              </a:rPr>
              <a:t>corrosivus</a:t>
            </a:r>
            <a:r>
              <a:rPr lang="en-US" sz="2400" dirty="0">
                <a:solidFill>
                  <a:srgbClr val="FFFFFF"/>
                </a:solidFill>
                <a:latin typeface="Times New Roman"/>
              </a:rPr>
              <a:t> C5</a:t>
            </a:r>
          </a:p>
          <a:p>
            <a:pPr indent="0">
              <a:spcAft>
                <a:spcPts val="1050"/>
              </a:spcAft>
              <a:buNone/>
            </a:pPr>
            <a:r>
              <a:rPr lang="en-US" sz="2400" dirty="0">
                <a:solidFill>
                  <a:srgbClr val="FFFFFF"/>
                </a:solidFill>
                <a:latin typeface="Times New Roman"/>
              </a:rPr>
              <a:t>Lac </a:t>
            </a:r>
            <a:r>
              <a:rPr lang="en-US" sz="2400" dirty="0" err="1">
                <a:solidFill>
                  <a:srgbClr val="FFFFFF"/>
                </a:solidFill>
                <a:latin typeface="Times New Roman"/>
              </a:rPr>
              <a:t>canninum</a:t>
            </a:r>
            <a:r>
              <a:rPr lang="en-US" sz="2400" dirty="0">
                <a:solidFill>
                  <a:srgbClr val="FFFFFF"/>
                </a:solidFill>
                <a:latin typeface="Times New Roman"/>
              </a:rPr>
              <a:t> C 5</a:t>
            </a:r>
          </a:p>
          <a:p>
            <a:pPr indent="0">
              <a:buNone/>
            </a:pPr>
            <a:r>
              <a:rPr lang="en-US" sz="2400" dirty="0" err="1">
                <a:solidFill>
                  <a:srgbClr val="FFFFFF"/>
                </a:solidFill>
                <a:latin typeface="Times New Roman"/>
              </a:rPr>
              <a:t>Oligosol</a:t>
            </a:r>
            <a:r>
              <a:rPr lang="en-US" sz="2400" dirty="0">
                <a:solidFill>
                  <a:srgbClr val="FFFFFF"/>
                </a:solidFill>
                <a:latin typeface="Times New Roman"/>
              </a:rPr>
              <a:t> Bismuth</a:t>
            </a:r>
          </a:p>
          <a:p>
            <a:endParaRPr lang="es-ES" dirty="0"/>
          </a:p>
        </p:txBody>
      </p:sp>
      <p:sp>
        <p:nvSpPr>
          <p:cNvPr id="6" name="Marcador de contenido 5"/>
          <p:cNvSpPr>
            <a:spLocks noGrp="1"/>
          </p:cNvSpPr>
          <p:nvPr>
            <p:ph sz="half" idx="2"/>
          </p:nvPr>
        </p:nvSpPr>
        <p:spPr/>
        <p:txBody>
          <a:bodyPr/>
          <a:lstStyle/>
          <a:p>
            <a:pPr>
              <a:spcBef>
                <a:spcPts val="672"/>
              </a:spcBef>
              <a:spcAft>
                <a:spcPts val="1050"/>
              </a:spcAft>
              <a:buNone/>
            </a:pPr>
            <a:r>
              <a:rPr lang="en-US" sz="2400" dirty="0">
                <a:solidFill>
                  <a:srgbClr val="FFFFFF"/>
                </a:solidFill>
                <a:latin typeface="Times New Roman"/>
              </a:rPr>
              <a:t>1 </a:t>
            </a:r>
            <a:r>
              <a:rPr lang="en-US" sz="2400" dirty="0" err="1">
                <a:solidFill>
                  <a:srgbClr val="FFFFFF"/>
                </a:solidFill>
                <a:latin typeface="Times New Roman"/>
              </a:rPr>
              <a:t>Dosis</a:t>
            </a:r>
            <a:r>
              <a:rPr lang="en-US" sz="2400" dirty="0">
                <a:solidFill>
                  <a:srgbClr val="FFFFFF"/>
                </a:solidFill>
                <a:latin typeface="Times New Roman"/>
              </a:rPr>
              <a:t>, 1er </a:t>
            </a:r>
            <a:r>
              <a:rPr lang="en-US" sz="2400" dirty="0" err="1">
                <a:solidFill>
                  <a:srgbClr val="FFFFFF"/>
                </a:solidFill>
                <a:latin typeface="Times New Roman"/>
              </a:rPr>
              <a:t>día</a:t>
            </a:r>
            <a:r>
              <a:rPr lang="en-US" sz="2400" dirty="0">
                <a:solidFill>
                  <a:srgbClr val="FFFFFF"/>
                </a:solidFill>
                <a:latin typeface="Times New Roman"/>
              </a:rPr>
              <a:t> </a:t>
            </a:r>
            <a:r>
              <a:rPr lang="en-US" sz="2400" dirty="0" err="1">
                <a:solidFill>
                  <a:srgbClr val="FFFFFF"/>
                </a:solidFill>
                <a:latin typeface="Times New Roman"/>
              </a:rPr>
              <a:t>mañana</a:t>
            </a:r>
            <a:endParaRPr lang="en-US" sz="2400" dirty="0">
              <a:solidFill>
                <a:srgbClr val="FFFFFF"/>
              </a:solidFill>
              <a:latin typeface="Times New Roman"/>
            </a:endParaRPr>
          </a:p>
          <a:p>
            <a:pPr>
              <a:spcBef>
                <a:spcPts val="672"/>
              </a:spcBef>
              <a:spcAft>
                <a:spcPts val="1050"/>
              </a:spcAft>
              <a:buNone/>
            </a:pPr>
            <a:r>
              <a:rPr lang="en-US" sz="2400" dirty="0">
                <a:solidFill>
                  <a:srgbClr val="FFFFFF"/>
                </a:solidFill>
                <a:latin typeface="Times New Roman"/>
              </a:rPr>
              <a:t>1 </a:t>
            </a:r>
            <a:r>
              <a:rPr lang="en-US" sz="2400" dirty="0" err="1">
                <a:solidFill>
                  <a:srgbClr val="FFFFFF"/>
                </a:solidFill>
                <a:latin typeface="Times New Roman"/>
              </a:rPr>
              <a:t>Dosis</a:t>
            </a:r>
            <a:r>
              <a:rPr lang="en-US" sz="2400" dirty="0">
                <a:solidFill>
                  <a:srgbClr val="FFFFFF"/>
                </a:solidFill>
                <a:latin typeface="Times New Roman"/>
              </a:rPr>
              <a:t>, 1er </a:t>
            </a:r>
            <a:r>
              <a:rPr lang="en-US" sz="2400" dirty="0" err="1">
                <a:solidFill>
                  <a:srgbClr val="FFFFFF"/>
                </a:solidFill>
                <a:latin typeface="Times New Roman"/>
              </a:rPr>
              <a:t>día</a:t>
            </a:r>
            <a:r>
              <a:rPr lang="en-US" sz="2400" dirty="0">
                <a:solidFill>
                  <a:srgbClr val="FFFFFF"/>
                </a:solidFill>
                <a:latin typeface="Times New Roman"/>
              </a:rPr>
              <a:t> </a:t>
            </a:r>
            <a:r>
              <a:rPr lang="en-US" sz="2400" dirty="0" err="1">
                <a:solidFill>
                  <a:srgbClr val="FFFFFF"/>
                </a:solidFill>
                <a:latin typeface="Times New Roman"/>
              </a:rPr>
              <a:t>noches</a:t>
            </a:r>
            <a:endParaRPr lang="en-US" sz="2400" dirty="0">
              <a:solidFill>
                <a:srgbClr val="FFFFFF"/>
              </a:solidFill>
              <a:latin typeface="Times New Roman"/>
            </a:endParaRPr>
          </a:p>
          <a:p>
            <a:pPr>
              <a:spcBef>
                <a:spcPts val="672"/>
              </a:spcBef>
              <a:spcAft>
                <a:spcPts val="1050"/>
              </a:spcAft>
              <a:buNone/>
            </a:pPr>
            <a:r>
              <a:rPr lang="en-US" sz="2400" dirty="0">
                <a:solidFill>
                  <a:srgbClr val="FFFFFF"/>
                </a:solidFill>
                <a:latin typeface="Times New Roman"/>
              </a:rPr>
              <a:t>3 x 2 </a:t>
            </a:r>
            <a:r>
              <a:rPr lang="en-US" sz="2400" dirty="0" err="1">
                <a:solidFill>
                  <a:srgbClr val="FFFFFF"/>
                </a:solidFill>
                <a:latin typeface="Times New Roman"/>
              </a:rPr>
              <a:t>glóbulos</a:t>
            </a:r>
            <a:r>
              <a:rPr lang="en-US" sz="2400" dirty="0">
                <a:solidFill>
                  <a:srgbClr val="FFFFFF"/>
                </a:solidFill>
                <a:latin typeface="Times New Roman"/>
              </a:rPr>
              <a:t>/</a:t>
            </a:r>
            <a:r>
              <a:rPr lang="en-US" sz="2400" dirty="0" err="1">
                <a:solidFill>
                  <a:srgbClr val="FFFFFF"/>
                </a:solidFill>
                <a:latin typeface="Times New Roman"/>
              </a:rPr>
              <a:t>día</a:t>
            </a:r>
            <a:endParaRPr lang="en-US" sz="2400" dirty="0">
              <a:solidFill>
                <a:srgbClr val="FFFFFF"/>
              </a:solidFill>
              <a:latin typeface="Times New Roman"/>
            </a:endParaRPr>
          </a:p>
          <a:p>
            <a:pPr>
              <a:spcBef>
                <a:spcPts val="672"/>
              </a:spcBef>
              <a:spcAft>
                <a:spcPts val="1050"/>
              </a:spcAft>
              <a:buNone/>
            </a:pPr>
            <a:r>
              <a:rPr lang="en-US" sz="2400" dirty="0">
                <a:solidFill>
                  <a:srgbClr val="FFFFFF"/>
                </a:solidFill>
                <a:latin typeface="Times New Roman"/>
              </a:rPr>
              <a:t>3 x 2 </a:t>
            </a:r>
            <a:r>
              <a:rPr lang="en-US" sz="2400" dirty="0" err="1">
                <a:solidFill>
                  <a:srgbClr val="FFFFFF"/>
                </a:solidFill>
                <a:latin typeface="Times New Roman"/>
              </a:rPr>
              <a:t>glóbulos</a:t>
            </a:r>
            <a:r>
              <a:rPr lang="en-US" sz="2400" dirty="0">
                <a:solidFill>
                  <a:srgbClr val="FFFFFF"/>
                </a:solidFill>
                <a:latin typeface="Times New Roman"/>
              </a:rPr>
              <a:t>/</a:t>
            </a:r>
            <a:r>
              <a:rPr lang="en-US" sz="2400" dirty="0" err="1">
                <a:solidFill>
                  <a:srgbClr val="FFFFFF"/>
                </a:solidFill>
                <a:latin typeface="Times New Roman"/>
              </a:rPr>
              <a:t>día</a:t>
            </a:r>
            <a:endParaRPr lang="en-US" sz="2400" dirty="0">
              <a:solidFill>
                <a:srgbClr val="FFFFFF"/>
              </a:solidFill>
              <a:latin typeface="Times New Roman"/>
            </a:endParaRPr>
          </a:p>
          <a:p>
            <a:pPr>
              <a:spcBef>
                <a:spcPts val="672"/>
              </a:spcBef>
              <a:spcAft>
                <a:spcPts val="1050"/>
              </a:spcAft>
              <a:buNone/>
            </a:pPr>
            <a:r>
              <a:rPr lang="en-US" sz="2400" dirty="0">
                <a:solidFill>
                  <a:srgbClr val="FFFFFF"/>
                </a:solidFill>
                <a:latin typeface="Times New Roman"/>
              </a:rPr>
              <a:t>3x 1 ml/</a:t>
            </a:r>
            <a:r>
              <a:rPr lang="en-US" sz="2400" dirty="0" err="1">
                <a:solidFill>
                  <a:srgbClr val="FFFFFF"/>
                </a:solidFill>
                <a:latin typeface="Times New Roman"/>
              </a:rPr>
              <a:t>día</a:t>
            </a:r>
            <a:endParaRPr lang="en-US" sz="2400" dirty="0">
              <a:solidFill>
                <a:srgbClr val="FFFFFF"/>
              </a:solidFill>
              <a:latin typeface="Times New Roman"/>
            </a:endParaRPr>
          </a:p>
          <a:p>
            <a:pPr>
              <a:buNone/>
            </a:pPr>
            <a:endParaRPr lang="es-ES" dirty="0"/>
          </a:p>
        </p:txBody>
      </p:sp>
    </p:spTree>
    <p:extLst>
      <p:ext uri="{BB962C8B-B14F-4D97-AF65-F5344CB8AC3E}">
        <p14:creationId xmlns:p14="http://schemas.microsoft.com/office/powerpoint/2010/main" val="1111161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457200" y="704088"/>
            <a:ext cx="8229600" cy="708688"/>
          </a:xfrm>
        </p:spPr>
        <p:txBody>
          <a:bodyPr>
            <a:normAutofit/>
          </a:bodyPr>
          <a:lstStyle/>
          <a:p>
            <a:r>
              <a:rPr lang="es-ES" sz="3600" dirty="0">
                <a:solidFill>
                  <a:srgbClr val="FFFF00"/>
                </a:solidFill>
              </a:rPr>
              <a:t>Mi primer caso bonito</a:t>
            </a:r>
          </a:p>
        </p:txBody>
      </p:sp>
      <p:sp>
        <p:nvSpPr>
          <p:cNvPr id="6" name="Marcador de contenido 5"/>
          <p:cNvSpPr>
            <a:spLocks noGrp="1"/>
          </p:cNvSpPr>
          <p:nvPr>
            <p:ph idx="1"/>
          </p:nvPr>
        </p:nvSpPr>
        <p:spPr>
          <a:xfrm>
            <a:off x="457200" y="1772816"/>
            <a:ext cx="8229600" cy="4551784"/>
          </a:xfrm>
        </p:spPr>
        <p:txBody>
          <a:bodyPr>
            <a:normAutofit/>
          </a:bodyPr>
          <a:lstStyle/>
          <a:p>
            <a:pPr>
              <a:buNone/>
            </a:pPr>
            <a:r>
              <a:rPr lang="es-ES" sz="2400" dirty="0" err="1"/>
              <a:t>Simon</a:t>
            </a:r>
            <a:r>
              <a:rPr lang="es-ES" sz="2400" dirty="0"/>
              <a:t>, un niño de 6 años, se visita por primera vez en la consulta. Desde hace 3 semanas, tiene la nariz obstruida y tos seca. Ninguna otra alteración destacable. Hemograma vírico; sin indicios de alergia.</a:t>
            </a:r>
          </a:p>
          <a:p>
            <a:pPr>
              <a:buNone/>
            </a:pPr>
            <a:r>
              <a:rPr lang="es-ES" sz="2400" dirty="0">
                <a:solidFill>
                  <a:srgbClr val="FFFF00"/>
                </a:solidFill>
              </a:rPr>
              <a:t>Tratamiento convencional</a:t>
            </a:r>
          </a:p>
          <a:p>
            <a:pPr lvl="1"/>
            <a:r>
              <a:rPr lang="es-ES" dirty="0"/>
              <a:t>Jarabe para la tos (algo “natural”)</a:t>
            </a:r>
          </a:p>
          <a:p>
            <a:pPr lvl="1"/>
            <a:r>
              <a:rPr lang="es-ES" dirty="0"/>
              <a:t>Jarabe de </a:t>
            </a:r>
            <a:r>
              <a:rPr lang="es-ES" dirty="0" err="1"/>
              <a:t>Ventoín</a:t>
            </a:r>
            <a:endParaRPr lang="es-ES" dirty="0"/>
          </a:p>
          <a:p>
            <a:pPr lvl="1"/>
            <a:r>
              <a:rPr lang="es-ES" dirty="0"/>
              <a:t>Amoxicilina</a:t>
            </a:r>
          </a:p>
          <a:p>
            <a:pPr lvl="1"/>
            <a:r>
              <a:rPr lang="es-ES" dirty="0" err="1"/>
              <a:t>Ventolín</a:t>
            </a:r>
            <a:r>
              <a:rPr lang="es-ES" dirty="0"/>
              <a:t> y </a:t>
            </a:r>
            <a:r>
              <a:rPr lang="es-ES" dirty="0" err="1"/>
              <a:t>Axotide</a:t>
            </a:r>
            <a:r>
              <a:rPr lang="es-ES" dirty="0"/>
              <a:t> (</a:t>
            </a:r>
            <a:r>
              <a:rPr lang="es-ES" dirty="0" err="1"/>
              <a:t>fluticasona</a:t>
            </a:r>
            <a:r>
              <a:rPr lang="es-ES" dirty="0"/>
              <a:t> </a:t>
            </a:r>
            <a:r>
              <a:rPr lang="es-ES" dirty="0" err="1"/>
              <a:t>propionato</a:t>
            </a:r>
            <a:r>
              <a:rPr lang="es-ES" dirty="0"/>
              <a:t>)</a:t>
            </a:r>
          </a:p>
          <a:p>
            <a:pPr>
              <a:buNone/>
            </a:pPr>
            <a:r>
              <a:rPr lang="es-ES" sz="2400" dirty="0"/>
              <a:t>En tres meses no hay ninguna mejoría (!)</a:t>
            </a:r>
          </a:p>
        </p:txBody>
      </p:sp>
      <p:cxnSp>
        <p:nvCxnSpPr>
          <p:cNvPr id="8" name="Conector recto de flecha 7"/>
          <p:cNvCxnSpPr/>
          <p:nvPr/>
        </p:nvCxnSpPr>
        <p:spPr>
          <a:xfrm>
            <a:off x="827584" y="3717032"/>
            <a:ext cx="0" cy="180020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9992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704088"/>
            <a:ext cx="8229600" cy="996720"/>
          </a:xfrm>
        </p:spPr>
        <p:txBody>
          <a:bodyPr>
            <a:noAutofit/>
          </a:bodyPr>
          <a:lstStyle/>
          <a:p>
            <a:r>
              <a:rPr lang="es-ES" sz="3600" dirty="0" err="1">
                <a:solidFill>
                  <a:srgbClr val="FFFF00"/>
                </a:solidFill>
              </a:rPr>
              <a:t>Infeción</a:t>
            </a:r>
            <a:r>
              <a:rPr lang="es-ES" sz="3600" dirty="0">
                <a:solidFill>
                  <a:srgbClr val="FFFF00"/>
                </a:solidFill>
              </a:rPr>
              <a:t> de vías aéreas superiores de </a:t>
            </a:r>
            <a:r>
              <a:rPr lang="es-ES" sz="3600" dirty="0" err="1">
                <a:solidFill>
                  <a:srgbClr val="FFFF00"/>
                </a:solidFill>
              </a:rPr>
              <a:t>Simon</a:t>
            </a:r>
            <a:r>
              <a:rPr lang="es-ES" sz="3600" dirty="0">
                <a:solidFill>
                  <a:srgbClr val="FFFF00"/>
                </a:solidFill>
              </a:rPr>
              <a:t> y homeopatía</a:t>
            </a:r>
          </a:p>
        </p:txBody>
      </p:sp>
      <p:sp>
        <p:nvSpPr>
          <p:cNvPr id="5" name="Marcador de contenido 4"/>
          <p:cNvSpPr>
            <a:spLocks noGrp="1"/>
          </p:cNvSpPr>
          <p:nvPr>
            <p:ph sz="half" idx="1"/>
          </p:nvPr>
        </p:nvSpPr>
        <p:spPr/>
        <p:txBody>
          <a:bodyPr>
            <a:normAutofit lnSpcReduction="10000"/>
          </a:bodyPr>
          <a:lstStyle/>
          <a:p>
            <a:pPr>
              <a:buNone/>
            </a:pPr>
            <a:r>
              <a:rPr lang="es-ES" i="1" dirty="0" err="1">
                <a:solidFill>
                  <a:srgbClr val="FFFF00"/>
                </a:solidFill>
              </a:rPr>
              <a:t>Bryonia</a:t>
            </a:r>
            <a:endParaRPr lang="es-ES" i="1" dirty="0">
              <a:solidFill>
                <a:srgbClr val="FFFF00"/>
              </a:solidFill>
            </a:endParaRPr>
          </a:p>
          <a:p>
            <a:pPr lvl="1"/>
            <a:r>
              <a:rPr lang="es-ES" dirty="0"/>
              <a:t>Resfriado seco violento con dolores </a:t>
            </a:r>
            <a:r>
              <a:rPr lang="es-ES" dirty="0" err="1"/>
              <a:t>tironeantes</a:t>
            </a:r>
            <a:r>
              <a:rPr lang="es-ES" dirty="0"/>
              <a:t>, punzantes</a:t>
            </a:r>
          </a:p>
          <a:p>
            <a:pPr lvl="1"/>
            <a:r>
              <a:rPr lang="es-ES" dirty="0"/>
              <a:t>Tos irritativa como por mucosidad y después dolor en carne viva en la tráquea.</a:t>
            </a:r>
          </a:p>
          <a:p>
            <a:pPr lvl="1"/>
            <a:r>
              <a:rPr lang="es-ES" dirty="0"/>
              <a:t>Al tos, los pacientes presionan la mano sobre el esternón para aliviarse.</a:t>
            </a:r>
          </a:p>
        </p:txBody>
      </p:sp>
      <p:sp>
        <p:nvSpPr>
          <p:cNvPr id="6" name="Marcador de contenido 5"/>
          <p:cNvSpPr>
            <a:spLocks noGrp="1"/>
          </p:cNvSpPr>
          <p:nvPr>
            <p:ph sz="half" idx="2"/>
          </p:nvPr>
        </p:nvSpPr>
        <p:spPr/>
        <p:txBody>
          <a:bodyPr>
            <a:normAutofit lnSpcReduction="10000"/>
          </a:bodyPr>
          <a:lstStyle/>
          <a:p>
            <a:pPr>
              <a:buNone/>
            </a:pPr>
            <a:r>
              <a:rPr lang="es-ES" i="1" dirty="0" err="1">
                <a:solidFill>
                  <a:srgbClr val="FFFF00"/>
                </a:solidFill>
              </a:rPr>
              <a:t>Sticta</a:t>
            </a:r>
            <a:r>
              <a:rPr lang="es-ES" i="1" dirty="0">
                <a:solidFill>
                  <a:srgbClr val="FFFF00"/>
                </a:solidFill>
              </a:rPr>
              <a:t> pulmonaria</a:t>
            </a:r>
          </a:p>
          <a:p>
            <a:pPr lvl="1"/>
            <a:r>
              <a:rPr lang="es-ES" dirty="0"/>
              <a:t>Resfriado fuerte, sensación de obstrucción en la raíz nasal…</a:t>
            </a:r>
          </a:p>
          <a:p>
            <a:pPr lvl="1"/>
            <a:r>
              <a:rPr lang="es-ES" dirty="0"/>
              <a:t>Tos: seca, violenta, tarde/noche, no puede acostarse ni dormir; ruidosa, agitante; como cosquilleo en el lado derecho de la tráquea</a:t>
            </a:r>
          </a:p>
        </p:txBody>
      </p:sp>
    </p:spTree>
    <p:extLst>
      <p:ext uri="{BB962C8B-B14F-4D97-AF65-F5344CB8AC3E}">
        <p14:creationId xmlns:p14="http://schemas.microsoft.com/office/powerpoint/2010/main" val="1741254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704088"/>
            <a:ext cx="8229600" cy="780696"/>
          </a:xfrm>
        </p:spPr>
        <p:txBody>
          <a:bodyPr>
            <a:normAutofit/>
          </a:bodyPr>
          <a:lstStyle/>
          <a:p>
            <a:r>
              <a:rPr lang="es-ES" sz="3600" dirty="0">
                <a:solidFill>
                  <a:srgbClr val="FFFF00"/>
                </a:solidFill>
                <a:latin typeface="+mj-lt"/>
              </a:rPr>
              <a:t>Administración del remedio y evolución</a:t>
            </a:r>
          </a:p>
        </p:txBody>
      </p:sp>
      <p:sp>
        <p:nvSpPr>
          <p:cNvPr id="5" name="4 Marcador de contenido"/>
          <p:cNvSpPr>
            <a:spLocks noGrp="1"/>
          </p:cNvSpPr>
          <p:nvPr>
            <p:ph idx="1"/>
          </p:nvPr>
        </p:nvSpPr>
        <p:spPr/>
        <p:txBody>
          <a:bodyPr>
            <a:normAutofit/>
          </a:bodyPr>
          <a:lstStyle/>
          <a:p>
            <a:pPr marL="342900" marR="279400" indent="0">
              <a:lnSpc>
                <a:spcPts val="3072"/>
              </a:lnSpc>
              <a:spcBef>
                <a:spcPts val="2310"/>
              </a:spcBef>
              <a:spcAft>
                <a:spcPts val="210"/>
              </a:spcAft>
              <a:buNone/>
            </a:pPr>
            <a:r>
              <a:rPr lang="en-US" sz="2800" dirty="0" err="1">
                <a:solidFill>
                  <a:srgbClr val="FFFF00"/>
                </a:solidFill>
                <a:latin typeface="+mj-lt"/>
              </a:rPr>
              <a:t>Tratamiento</a:t>
            </a:r>
            <a:endParaRPr lang="en-US" sz="2800" dirty="0">
              <a:solidFill>
                <a:srgbClr val="FFFF00"/>
              </a:solidFill>
              <a:latin typeface="+mj-lt"/>
            </a:endParaRPr>
          </a:p>
          <a:p>
            <a:pPr marL="708660" marR="279400" lvl="1" indent="0">
              <a:lnSpc>
                <a:spcPts val="3072"/>
              </a:lnSpc>
              <a:spcBef>
                <a:spcPts val="2310"/>
              </a:spcBef>
              <a:spcAft>
                <a:spcPts val="210"/>
              </a:spcAft>
              <a:buNone/>
            </a:pPr>
            <a:r>
              <a:rPr lang="en-US" dirty="0" err="1">
                <a:solidFill>
                  <a:srgbClr val="FFFFFF"/>
                </a:solidFill>
                <a:latin typeface="+mj-lt"/>
              </a:rPr>
              <a:t>Bryonia</a:t>
            </a:r>
            <a:r>
              <a:rPr lang="en-US" dirty="0">
                <a:solidFill>
                  <a:srgbClr val="FFFFFF"/>
                </a:solidFill>
                <a:latin typeface="+mj-lt"/>
              </a:rPr>
              <a:t>  5 C 2 </a:t>
            </a:r>
            <a:r>
              <a:rPr lang="en-US" dirty="0" err="1">
                <a:solidFill>
                  <a:srgbClr val="FFFFFF"/>
                </a:solidFill>
                <a:latin typeface="+mj-lt"/>
              </a:rPr>
              <a:t>veces</a:t>
            </a:r>
            <a:r>
              <a:rPr lang="en-US" dirty="0">
                <a:solidFill>
                  <a:srgbClr val="FFFFFF"/>
                </a:solidFill>
                <a:latin typeface="+mj-lt"/>
              </a:rPr>
              <a:t>, 2 </a:t>
            </a:r>
            <a:r>
              <a:rPr lang="en-US" dirty="0" err="1">
                <a:solidFill>
                  <a:srgbClr val="FFFFFF"/>
                </a:solidFill>
                <a:latin typeface="+mj-lt"/>
              </a:rPr>
              <a:t>glóbulos</a:t>
            </a:r>
            <a:r>
              <a:rPr lang="en-US" dirty="0">
                <a:solidFill>
                  <a:srgbClr val="FFFFFF"/>
                </a:solidFill>
                <a:latin typeface="+mj-lt"/>
              </a:rPr>
              <a:t> al </a:t>
            </a:r>
            <a:r>
              <a:rPr lang="en-US" dirty="0" err="1">
                <a:solidFill>
                  <a:srgbClr val="FFFFFF"/>
                </a:solidFill>
                <a:latin typeface="+mj-lt"/>
              </a:rPr>
              <a:t>día</a:t>
            </a:r>
            <a:r>
              <a:rPr lang="en-US" dirty="0">
                <a:solidFill>
                  <a:srgbClr val="FFFFFF"/>
                </a:solidFill>
                <a:latin typeface="+mj-lt"/>
              </a:rPr>
              <a:t>, </a:t>
            </a:r>
            <a:r>
              <a:rPr lang="en-US" dirty="0" err="1">
                <a:solidFill>
                  <a:srgbClr val="FFFFFF"/>
                </a:solidFill>
                <a:latin typeface="+mj-lt"/>
              </a:rPr>
              <a:t>alternando</a:t>
            </a:r>
            <a:r>
              <a:rPr lang="en-US" dirty="0">
                <a:solidFill>
                  <a:srgbClr val="FFFFFF"/>
                </a:solidFill>
                <a:latin typeface="+mj-lt"/>
              </a:rPr>
              <a:t> con </a:t>
            </a:r>
            <a:r>
              <a:rPr lang="en-US" dirty="0" err="1">
                <a:solidFill>
                  <a:srgbClr val="FFFFFF"/>
                </a:solidFill>
                <a:latin typeface="+mj-lt"/>
              </a:rPr>
              <a:t>Sticta</a:t>
            </a:r>
            <a:r>
              <a:rPr lang="en-US" dirty="0">
                <a:solidFill>
                  <a:srgbClr val="FFFFFF"/>
                </a:solidFill>
                <a:latin typeface="+mj-lt"/>
              </a:rPr>
              <a:t> 5C, 2 </a:t>
            </a:r>
            <a:r>
              <a:rPr lang="en-US" dirty="0" err="1">
                <a:solidFill>
                  <a:srgbClr val="FFFFFF"/>
                </a:solidFill>
                <a:latin typeface="+mj-lt"/>
              </a:rPr>
              <a:t>veces</a:t>
            </a:r>
            <a:r>
              <a:rPr lang="en-US" dirty="0">
                <a:solidFill>
                  <a:srgbClr val="FFFFFF"/>
                </a:solidFill>
                <a:latin typeface="+mj-lt"/>
              </a:rPr>
              <a:t>, 2 </a:t>
            </a:r>
            <a:r>
              <a:rPr lang="en-US" dirty="0" err="1">
                <a:solidFill>
                  <a:srgbClr val="FFFFFF"/>
                </a:solidFill>
                <a:latin typeface="+mj-lt"/>
              </a:rPr>
              <a:t>glóbulos</a:t>
            </a:r>
            <a:r>
              <a:rPr lang="en-US" dirty="0">
                <a:solidFill>
                  <a:srgbClr val="FFFFFF"/>
                </a:solidFill>
                <a:latin typeface="+mj-lt"/>
              </a:rPr>
              <a:t> al </a:t>
            </a:r>
            <a:r>
              <a:rPr lang="en-US" dirty="0" err="1">
                <a:solidFill>
                  <a:srgbClr val="FFFFFF"/>
                </a:solidFill>
                <a:latin typeface="+mj-lt"/>
              </a:rPr>
              <a:t>día</a:t>
            </a:r>
            <a:endParaRPr lang="en-US" dirty="0">
              <a:solidFill>
                <a:srgbClr val="FFFFFF"/>
              </a:solidFill>
              <a:latin typeface="+mj-lt"/>
            </a:endParaRPr>
          </a:p>
          <a:p>
            <a:pPr marL="342900" marR="279400" indent="0">
              <a:lnSpc>
                <a:spcPts val="3072"/>
              </a:lnSpc>
              <a:spcBef>
                <a:spcPts val="2310"/>
              </a:spcBef>
              <a:spcAft>
                <a:spcPts val="210"/>
              </a:spcAft>
              <a:buNone/>
            </a:pPr>
            <a:r>
              <a:rPr lang="en-US" sz="2800" dirty="0" err="1">
                <a:solidFill>
                  <a:srgbClr val="FFFF00"/>
                </a:solidFill>
                <a:latin typeface="+mj-lt"/>
              </a:rPr>
              <a:t>Evolución</a:t>
            </a:r>
            <a:endParaRPr lang="en-US" sz="2800" dirty="0">
              <a:solidFill>
                <a:srgbClr val="FFFF00"/>
              </a:solidFill>
              <a:latin typeface="+mj-lt"/>
            </a:endParaRPr>
          </a:p>
          <a:p>
            <a:pPr marL="708660" marR="279400" lvl="1" indent="0">
              <a:lnSpc>
                <a:spcPts val="3072"/>
              </a:lnSpc>
              <a:spcBef>
                <a:spcPts val="2310"/>
              </a:spcBef>
              <a:spcAft>
                <a:spcPts val="210"/>
              </a:spcAft>
              <a:buNone/>
            </a:pPr>
            <a:r>
              <a:rPr lang="en-US" dirty="0" err="1">
                <a:solidFill>
                  <a:srgbClr val="FFFFFF"/>
                </a:solidFill>
                <a:latin typeface="+mj-lt"/>
              </a:rPr>
              <a:t>Aparece</a:t>
            </a:r>
            <a:r>
              <a:rPr lang="en-US" dirty="0">
                <a:solidFill>
                  <a:srgbClr val="FFFFFF"/>
                </a:solidFill>
                <a:latin typeface="+mj-lt"/>
              </a:rPr>
              <a:t> </a:t>
            </a:r>
            <a:r>
              <a:rPr lang="en-US" dirty="0" err="1">
                <a:solidFill>
                  <a:srgbClr val="FFFFFF"/>
                </a:solidFill>
                <a:latin typeface="+mj-lt"/>
              </a:rPr>
              <a:t>una</a:t>
            </a:r>
            <a:r>
              <a:rPr lang="en-US" dirty="0">
                <a:solidFill>
                  <a:srgbClr val="FFFFFF"/>
                </a:solidFill>
                <a:latin typeface="+mj-lt"/>
              </a:rPr>
              <a:t> rhinitis </a:t>
            </a:r>
            <a:r>
              <a:rPr lang="en-US" dirty="0" err="1">
                <a:solidFill>
                  <a:srgbClr val="FFFFFF"/>
                </a:solidFill>
                <a:latin typeface="+mj-lt"/>
              </a:rPr>
              <a:t>masiva</a:t>
            </a:r>
            <a:r>
              <a:rPr lang="en-US" dirty="0">
                <a:solidFill>
                  <a:srgbClr val="FFFFFF"/>
                </a:solidFill>
                <a:latin typeface="+mj-lt"/>
              </a:rPr>
              <a:t> que dura </a:t>
            </a:r>
            <a:r>
              <a:rPr lang="en-US" dirty="0" err="1">
                <a:solidFill>
                  <a:srgbClr val="FFFFFF"/>
                </a:solidFill>
                <a:latin typeface="+mj-lt"/>
              </a:rPr>
              <a:t>una</a:t>
            </a:r>
            <a:r>
              <a:rPr lang="en-US" dirty="0">
                <a:solidFill>
                  <a:srgbClr val="FFFFFF"/>
                </a:solidFill>
                <a:latin typeface="+mj-lt"/>
              </a:rPr>
              <a:t> </a:t>
            </a:r>
            <a:r>
              <a:rPr lang="en-US" dirty="0" err="1">
                <a:solidFill>
                  <a:srgbClr val="FFFFFF"/>
                </a:solidFill>
                <a:latin typeface="+mj-lt"/>
              </a:rPr>
              <a:t>semana</a:t>
            </a:r>
            <a:r>
              <a:rPr lang="en-US" dirty="0">
                <a:solidFill>
                  <a:srgbClr val="FFFFFF"/>
                </a:solidFill>
                <a:latin typeface="+mj-lt"/>
              </a:rPr>
              <a:t> (</a:t>
            </a:r>
            <a:r>
              <a:rPr lang="en-US" dirty="0" err="1">
                <a:solidFill>
                  <a:srgbClr val="FFFFFF"/>
                </a:solidFill>
                <a:latin typeface="+mj-lt"/>
              </a:rPr>
              <a:t>drenaje</a:t>
            </a:r>
            <a:r>
              <a:rPr lang="en-US" dirty="0">
                <a:solidFill>
                  <a:srgbClr val="FFFFFF"/>
                </a:solidFill>
                <a:latin typeface="+mj-lt"/>
              </a:rPr>
              <a:t>) y </a:t>
            </a:r>
            <a:r>
              <a:rPr lang="en-US" dirty="0" err="1">
                <a:solidFill>
                  <a:srgbClr val="FFFFFF"/>
                </a:solidFill>
                <a:latin typeface="+mj-lt"/>
              </a:rPr>
              <a:t>después</a:t>
            </a:r>
            <a:r>
              <a:rPr lang="en-US" dirty="0">
                <a:solidFill>
                  <a:srgbClr val="FFFFFF"/>
                </a:solidFill>
                <a:latin typeface="+mj-lt"/>
              </a:rPr>
              <a:t> Simon </a:t>
            </a:r>
            <a:r>
              <a:rPr lang="en-US" dirty="0" err="1">
                <a:solidFill>
                  <a:srgbClr val="FFFFFF"/>
                </a:solidFill>
                <a:latin typeface="+mj-lt"/>
              </a:rPr>
              <a:t>está</a:t>
            </a:r>
            <a:r>
              <a:rPr lang="en-US" dirty="0">
                <a:solidFill>
                  <a:srgbClr val="FFFFFF"/>
                </a:solidFill>
                <a:latin typeface="+mj-lt"/>
              </a:rPr>
              <a:t> </a:t>
            </a:r>
            <a:r>
              <a:rPr lang="en-US" dirty="0" err="1">
                <a:solidFill>
                  <a:srgbClr val="FFFFFF"/>
                </a:solidFill>
                <a:latin typeface="+mj-lt"/>
              </a:rPr>
              <a:t>curado</a:t>
            </a:r>
            <a:endParaRPr lang="es-ES" dirty="0">
              <a:latin typeface="+mj-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600" dirty="0">
                <a:solidFill>
                  <a:srgbClr val="FFFF00"/>
                </a:solidFill>
              </a:rPr>
              <a:t>Balance después de 3 años con homeopatía francesa</a:t>
            </a:r>
          </a:p>
        </p:txBody>
      </p:sp>
      <p:sp>
        <p:nvSpPr>
          <p:cNvPr id="3" name="Marcador de contenido 2"/>
          <p:cNvSpPr>
            <a:spLocks noGrp="1"/>
          </p:cNvSpPr>
          <p:nvPr>
            <p:ph idx="1"/>
          </p:nvPr>
        </p:nvSpPr>
        <p:spPr/>
        <p:txBody>
          <a:bodyPr/>
          <a:lstStyle/>
          <a:p>
            <a:endParaRPr lang="es-ES" dirty="0"/>
          </a:p>
          <a:p>
            <a:r>
              <a:rPr lang="es-ES" sz="2400" dirty="0"/>
              <a:t>El tratamiento pluralista no funciona mal en </a:t>
            </a:r>
            <a:r>
              <a:rPr lang="es-ES" sz="2400" i="1" dirty="0"/>
              <a:t>enfermedades agudas</a:t>
            </a:r>
            <a:r>
              <a:rPr lang="es-ES" sz="2400" dirty="0"/>
              <a:t>, pero en afecciones recidivantes reduce la capacidad de reacción del paciente.</a:t>
            </a:r>
          </a:p>
          <a:p>
            <a:r>
              <a:rPr lang="es-ES" sz="2400" dirty="0"/>
              <a:t>El tratamiento clásico de las </a:t>
            </a:r>
            <a:r>
              <a:rPr lang="es-ES" sz="2400" i="1" dirty="0"/>
              <a:t>enfermedades crónicas </a:t>
            </a:r>
            <a:r>
              <a:rPr lang="es-ES" sz="2400" dirty="0"/>
              <a:t>funciona bien.</a:t>
            </a:r>
          </a:p>
        </p:txBody>
      </p:sp>
    </p:spTree>
    <p:extLst>
      <p:ext uri="{BB962C8B-B14F-4D97-AF65-F5344CB8AC3E}">
        <p14:creationId xmlns:p14="http://schemas.microsoft.com/office/powerpoint/2010/main" val="2895957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600" dirty="0">
                <a:solidFill>
                  <a:srgbClr val="FFFF00"/>
                </a:solidFill>
              </a:rPr>
              <a:t>Esto ha supuesto un rodeo?</a:t>
            </a:r>
          </a:p>
        </p:txBody>
      </p:sp>
      <p:sp>
        <p:nvSpPr>
          <p:cNvPr id="3" name="Marcador de contenido 2"/>
          <p:cNvSpPr>
            <a:spLocks noGrp="1"/>
          </p:cNvSpPr>
          <p:nvPr>
            <p:ph idx="1"/>
          </p:nvPr>
        </p:nvSpPr>
        <p:spPr/>
        <p:txBody>
          <a:bodyPr>
            <a:normAutofit/>
          </a:bodyPr>
          <a:lstStyle/>
          <a:p>
            <a:endParaRPr lang="es-ES" sz="2400" dirty="0"/>
          </a:p>
          <a:p>
            <a:r>
              <a:rPr lang="es-ES" sz="2400" dirty="0"/>
              <a:t>No …</a:t>
            </a:r>
          </a:p>
          <a:p>
            <a:r>
              <a:rPr lang="es-ES" sz="2400" dirty="0"/>
              <a:t>En la formación convencional en homeopatía, se </a:t>
            </a:r>
            <a:r>
              <a:rPr lang="es-ES" sz="2400" dirty="0">
                <a:solidFill>
                  <a:srgbClr val="FFFF00"/>
                </a:solidFill>
              </a:rPr>
              <a:t>tarda demasiado en poder aplicar  lo aprendido en la práctica</a:t>
            </a:r>
            <a:r>
              <a:rPr lang="es-ES" sz="2400" dirty="0"/>
              <a:t>: corremos el riesgo de abandonar.</a:t>
            </a:r>
          </a:p>
        </p:txBody>
      </p:sp>
    </p:spTree>
    <p:extLst>
      <p:ext uri="{BB962C8B-B14F-4D97-AF65-F5344CB8AC3E}">
        <p14:creationId xmlns:p14="http://schemas.microsoft.com/office/powerpoint/2010/main" val="730292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stretch>
            <a:fillRect/>
          </a:stretch>
        </p:blipFill>
        <p:spPr>
          <a:xfrm>
            <a:off x="3275856" y="1700808"/>
            <a:ext cx="3035399" cy="3801341"/>
          </a:xfrm>
          <a:prstGeom prst="rect">
            <a:avLst/>
          </a:prstGeom>
        </p:spPr>
      </p:pic>
    </p:spTree>
    <p:extLst>
      <p:ext uri="{BB962C8B-B14F-4D97-AF65-F5344CB8AC3E}">
        <p14:creationId xmlns:p14="http://schemas.microsoft.com/office/powerpoint/2010/main" val="3945746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ediciones-narayana.es/imgs_shop/images_320px/Lecciones-de-Materia-Medica-Homeopctica-James-Tyler-Kent.128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700808"/>
            <a:ext cx="2557123" cy="3934037"/>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3" cstate="print"/>
          <a:stretch>
            <a:fillRect/>
          </a:stretch>
        </p:blipFill>
        <p:spPr>
          <a:xfrm>
            <a:off x="5220072" y="1772816"/>
            <a:ext cx="2842163" cy="3961471"/>
          </a:xfrm>
          <a:prstGeom prst="rect">
            <a:avLst/>
          </a:prstGeom>
        </p:spPr>
      </p:pic>
    </p:spTree>
    <p:extLst>
      <p:ext uri="{BB962C8B-B14F-4D97-AF65-F5344CB8AC3E}">
        <p14:creationId xmlns:p14="http://schemas.microsoft.com/office/powerpoint/2010/main" val="3068950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395536" y="1052736"/>
            <a:ext cx="8229600" cy="5400600"/>
          </a:xfrm>
        </p:spPr>
        <p:txBody>
          <a:bodyPr>
            <a:normAutofit/>
          </a:bodyPr>
          <a:lstStyle/>
          <a:p>
            <a:pPr marL="0" indent="0">
              <a:buNone/>
            </a:pPr>
            <a:r>
              <a:rPr lang="es-ES" sz="2400" dirty="0">
                <a:latin typeface="+mj-lt"/>
              </a:rPr>
              <a:t>En este módulo, se presenta el desarrollo de una consulta pediátrica de asistencia primaria que inicialmente se limitaba a la medicina convencional, a una consulta pediátrica homeopática. En este desarrollo, se pasó por cinco diferentes métodos:</a:t>
            </a:r>
          </a:p>
          <a:p>
            <a:pPr marL="0" indent="0">
              <a:buNone/>
            </a:pPr>
            <a:r>
              <a:rPr lang="es-ES" sz="2400" dirty="0" err="1">
                <a:solidFill>
                  <a:srgbClr val="FFFF00"/>
                </a:solidFill>
                <a:latin typeface="+mj-lt"/>
              </a:rPr>
              <a:t>Hahnemann</a:t>
            </a:r>
            <a:r>
              <a:rPr lang="es-ES" sz="2400" dirty="0">
                <a:solidFill>
                  <a:srgbClr val="FFFF00"/>
                </a:solidFill>
                <a:latin typeface="+mj-lt"/>
              </a:rPr>
              <a:t> y el pluralismo francés</a:t>
            </a:r>
          </a:p>
          <a:p>
            <a:pPr marL="0" indent="0">
              <a:buNone/>
            </a:pPr>
            <a:r>
              <a:rPr lang="es-ES" sz="2400" dirty="0">
                <a:solidFill>
                  <a:srgbClr val="FFFF00"/>
                </a:solidFill>
                <a:latin typeface="+mj-lt"/>
              </a:rPr>
              <a:t>Kent</a:t>
            </a:r>
          </a:p>
          <a:p>
            <a:pPr marL="0" indent="0">
              <a:buNone/>
            </a:pPr>
            <a:r>
              <a:rPr lang="es-ES" sz="2400" dirty="0" err="1">
                <a:solidFill>
                  <a:srgbClr val="FFFF00"/>
                </a:solidFill>
                <a:latin typeface="+mj-lt"/>
              </a:rPr>
              <a:t>Boger</a:t>
            </a:r>
            <a:endParaRPr lang="es-ES" sz="2400" dirty="0">
              <a:solidFill>
                <a:srgbClr val="FFFF00"/>
              </a:solidFill>
              <a:latin typeface="+mj-lt"/>
            </a:endParaRPr>
          </a:p>
          <a:p>
            <a:pPr marL="0" indent="0">
              <a:buNone/>
            </a:pPr>
            <a:r>
              <a:rPr lang="es-ES" sz="2400" dirty="0" err="1">
                <a:solidFill>
                  <a:srgbClr val="FFFF00"/>
                </a:solidFill>
                <a:latin typeface="+mj-lt"/>
              </a:rPr>
              <a:t>Boenninghausen</a:t>
            </a:r>
            <a:endParaRPr lang="es-ES" sz="2400" dirty="0">
              <a:solidFill>
                <a:srgbClr val="FFFF00"/>
              </a:solidFill>
              <a:latin typeface="+mj-lt"/>
            </a:endParaRPr>
          </a:p>
          <a:p>
            <a:pPr marL="0" indent="0">
              <a:buNone/>
            </a:pPr>
            <a:r>
              <a:rPr lang="es-ES" sz="2400" dirty="0">
                <a:solidFill>
                  <a:srgbClr val="FFFF00"/>
                </a:solidFill>
                <a:latin typeface="+mj-lt"/>
              </a:rPr>
              <a:t>Análisis de polaridad</a:t>
            </a:r>
          </a:p>
          <a:p>
            <a:pPr marL="0" indent="0">
              <a:buNone/>
            </a:pPr>
            <a:r>
              <a:rPr lang="es-ES" sz="2400" dirty="0">
                <a:latin typeface="+mj-lt"/>
              </a:rPr>
              <a:t>Recorreremos este desarrollo con casos clínicos y comentaremos las diferencias entre los métodos.</a:t>
            </a:r>
          </a:p>
        </p:txBody>
      </p:sp>
    </p:spTree>
    <p:extLst>
      <p:ext uri="{BB962C8B-B14F-4D97-AF65-F5344CB8AC3E}">
        <p14:creationId xmlns:p14="http://schemas.microsoft.com/office/powerpoint/2010/main" val="1711096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600" dirty="0">
                <a:solidFill>
                  <a:srgbClr val="FFFF00"/>
                </a:solidFill>
              </a:rPr>
              <a:t>Cambio a la homeopatía clásica según Kent</a:t>
            </a:r>
          </a:p>
        </p:txBody>
      </p:sp>
      <p:sp>
        <p:nvSpPr>
          <p:cNvPr id="5" name="Marcador de contenido 4"/>
          <p:cNvSpPr>
            <a:spLocks noGrp="1"/>
          </p:cNvSpPr>
          <p:nvPr>
            <p:ph idx="1"/>
          </p:nvPr>
        </p:nvSpPr>
        <p:spPr/>
        <p:txBody>
          <a:bodyPr/>
          <a:lstStyle/>
          <a:p>
            <a:pPr marL="0" indent="0" algn="ctr">
              <a:buNone/>
            </a:pPr>
            <a:endParaRPr lang="es-ES" dirty="0"/>
          </a:p>
          <a:p>
            <a:pPr marL="0" indent="0" algn="ctr">
              <a:buNone/>
            </a:pPr>
            <a:endParaRPr lang="es-ES" dirty="0"/>
          </a:p>
          <a:p>
            <a:pPr marL="0" indent="0" algn="ctr">
              <a:buNone/>
            </a:pPr>
            <a:r>
              <a:rPr lang="es-ES" dirty="0"/>
              <a:t>“Tus resultados empeorarán y tus pacientes te abandonarán.”</a:t>
            </a:r>
          </a:p>
          <a:p>
            <a:pPr marL="0" indent="0" algn="ctr">
              <a:buNone/>
            </a:pPr>
            <a:endParaRPr lang="es-ES" dirty="0"/>
          </a:p>
          <a:p>
            <a:pPr marL="0" indent="0" algn="r">
              <a:buNone/>
            </a:pPr>
            <a:r>
              <a:rPr lang="es-ES" dirty="0"/>
              <a:t>G.G. Colmar</a:t>
            </a:r>
          </a:p>
        </p:txBody>
      </p:sp>
    </p:spTree>
    <p:extLst>
      <p:ext uri="{BB962C8B-B14F-4D97-AF65-F5344CB8AC3E}">
        <p14:creationId xmlns:p14="http://schemas.microsoft.com/office/powerpoint/2010/main" val="1196630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852704"/>
          </a:xfrm>
        </p:spPr>
        <p:txBody>
          <a:bodyPr>
            <a:normAutofit/>
          </a:bodyPr>
          <a:lstStyle/>
          <a:p>
            <a:r>
              <a:rPr lang="es-ES" sz="3600" dirty="0" err="1">
                <a:solidFill>
                  <a:srgbClr val="FFFF00"/>
                </a:solidFill>
              </a:rPr>
              <a:t>Hahnemann</a:t>
            </a:r>
            <a:r>
              <a:rPr lang="es-ES" sz="3600" dirty="0">
                <a:solidFill>
                  <a:srgbClr val="FFFF00"/>
                </a:solidFill>
              </a:rPr>
              <a:t> frente a Kent</a:t>
            </a:r>
          </a:p>
        </p:txBody>
      </p:sp>
      <p:sp>
        <p:nvSpPr>
          <p:cNvPr id="3" name="Marcador de contenido 2"/>
          <p:cNvSpPr>
            <a:spLocks noGrp="1"/>
          </p:cNvSpPr>
          <p:nvPr>
            <p:ph idx="1"/>
          </p:nvPr>
        </p:nvSpPr>
        <p:spPr/>
        <p:txBody>
          <a:bodyPr/>
          <a:lstStyle/>
          <a:p>
            <a:pPr>
              <a:buNone/>
            </a:pPr>
            <a:r>
              <a:rPr lang="es-ES" dirty="0"/>
              <a:t>Cada escuela explica algo diferente:</a:t>
            </a:r>
          </a:p>
          <a:p>
            <a:endParaRPr lang="es-ES" dirty="0"/>
          </a:p>
          <a:p>
            <a:pPr>
              <a:buNone/>
            </a:pPr>
            <a:r>
              <a:rPr lang="es-ES" dirty="0">
                <a:solidFill>
                  <a:srgbClr val="FFFF00"/>
                </a:solidFill>
              </a:rPr>
              <a:t>“… pero, la homeopatía no es un método en sí cerrado?”</a:t>
            </a:r>
          </a:p>
          <a:p>
            <a:pPr marL="0" indent="0" algn="r">
              <a:buNone/>
            </a:pPr>
            <a:r>
              <a:rPr lang="es-ES" dirty="0">
                <a:solidFill>
                  <a:srgbClr val="FFFF00"/>
                </a:solidFill>
              </a:rPr>
              <a:t>(mi mujer)</a:t>
            </a:r>
          </a:p>
        </p:txBody>
      </p:sp>
    </p:spTree>
    <p:extLst>
      <p:ext uri="{BB962C8B-B14F-4D97-AF65-F5344CB8AC3E}">
        <p14:creationId xmlns:p14="http://schemas.microsoft.com/office/powerpoint/2010/main" val="3172561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704088"/>
            <a:ext cx="8229600" cy="780696"/>
          </a:xfrm>
        </p:spPr>
        <p:txBody>
          <a:bodyPr>
            <a:normAutofit/>
          </a:bodyPr>
          <a:lstStyle/>
          <a:p>
            <a:r>
              <a:rPr lang="es-ES" sz="3600" dirty="0">
                <a:solidFill>
                  <a:srgbClr val="FFFF00"/>
                </a:solidFill>
              </a:rPr>
              <a:t>Lo que hay que curar</a:t>
            </a:r>
          </a:p>
        </p:txBody>
      </p:sp>
      <p:sp>
        <p:nvSpPr>
          <p:cNvPr id="5" name="Marcador de contenido 4"/>
          <p:cNvSpPr>
            <a:spLocks noGrp="1"/>
          </p:cNvSpPr>
          <p:nvPr>
            <p:ph sz="half" idx="1"/>
          </p:nvPr>
        </p:nvSpPr>
        <p:spPr/>
        <p:txBody>
          <a:bodyPr/>
          <a:lstStyle/>
          <a:p>
            <a:pPr>
              <a:buNone/>
            </a:pPr>
            <a:r>
              <a:rPr lang="es-ES" b="1" dirty="0" err="1">
                <a:solidFill>
                  <a:srgbClr val="FFFF00"/>
                </a:solidFill>
              </a:rPr>
              <a:t>Hahnemann</a:t>
            </a:r>
            <a:endParaRPr lang="es-ES" b="1" dirty="0">
              <a:solidFill>
                <a:srgbClr val="FFFF00"/>
              </a:solidFill>
            </a:endParaRPr>
          </a:p>
          <a:p>
            <a:r>
              <a:rPr lang="es-ES" sz="2400" dirty="0"/>
              <a:t>La totalidad de los síntomas se refiere a la </a:t>
            </a:r>
            <a:r>
              <a:rPr lang="es-ES" sz="2400" dirty="0">
                <a:solidFill>
                  <a:srgbClr val="FFFF00"/>
                </a:solidFill>
              </a:rPr>
              <a:t>afección actual</a:t>
            </a:r>
            <a:r>
              <a:rPr lang="es-ES" sz="2400" dirty="0"/>
              <a:t>:</a:t>
            </a:r>
          </a:p>
          <a:p>
            <a:r>
              <a:rPr lang="es-ES" sz="2400" dirty="0"/>
              <a:t> “los síntomas es lo único que el médico ha de eliminar con su arte “ (</a:t>
            </a:r>
            <a:r>
              <a:rPr lang="es-ES" sz="2400" dirty="0" err="1"/>
              <a:t>Org</a:t>
            </a:r>
            <a:r>
              <a:rPr lang="es-ES" sz="2400" dirty="0"/>
              <a:t>. § 6,7).</a:t>
            </a:r>
            <a:r>
              <a:rPr lang="es-ES" sz="2400" i="1" dirty="0"/>
              <a:t> </a:t>
            </a:r>
            <a:endParaRPr lang="es-ES" sz="2400" dirty="0"/>
          </a:p>
        </p:txBody>
      </p:sp>
      <p:sp>
        <p:nvSpPr>
          <p:cNvPr id="6" name="Marcador de contenido 5"/>
          <p:cNvSpPr>
            <a:spLocks noGrp="1"/>
          </p:cNvSpPr>
          <p:nvPr>
            <p:ph sz="half" idx="2"/>
          </p:nvPr>
        </p:nvSpPr>
        <p:spPr>
          <a:xfrm>
            <a:off x="4648200" y="2348880"/>
            <a:ext cx="4038600" cy="4006044"/>
          </a:xfrm>
        </p:spPr>
        <p:txBody>
          <a:bodyPr/>
          <a:lstStyle/>
          <a:p>
            <a:pPr>
              <a:buNone/>
            </a:pPr>
            <a:r>
              <a:rPr lang="es-ES" b="1" dirty="0">
                <a:solidFill>
                  <a:srgbClr val="FFFF00"/>
                </a:solidFill>
              </a:rPr>
              <a:t>Kent</a:t>
            </a:r>
          </a:p>
          <a:p>
            <a:r>
              <a:rPr lang="es-ES" sz="2400" dirty="0"/>
              <a:t>La totalidad de los síntomas se refiere a </a:t>
            </a:r>
            <a:r>
              <a:rPr lang="es-ES" sz="2400" dirty="0">
                <a:solidFill>
                  <a:srgbClr val="FFFF00"/>
                </a:solidFill>
              </a:rPr>
              <a:t>todas las afecciones de toda la vida</a:t>
            </a:r>
            <a:r>
              <a:rPr lang="es-ES" sz="2400" dirty="0"/>
              <a:t>: </a:t>
            </a:r>
          </a:p>
          <a:p>
            <a:r>
              <a:rPr lang="en-US" sz="2400" dirty="0"/>
              <a:t>“Cure the patient, not the disease.“ </a:t>
            </a:r>
            <a:endParaRPr lang="es-ES" sz="2400" dirty="0"/>
          </a:p>
          <a:p>
            <a:endParaRPr lang="es-ES" dirty="0"/>
          </a:p>
        </p:txBody>
      </p:sp>
      <p:sp>
        <p:nvSpPr>
          <p:cNvPr id="8" name="Rectangle 2"/>
          <p:cNvSpPr>
            <a:spLocks noChangeArrowheads="1"/>
          </p:cNvSpPr>
          <p:nvPr/>
        </p:nvSpPr>
        <p:spPr bwMode="auto">
          <a:xfrm>
            <a:off x="2095500" y="6201037"/>
            <a:ext cx="447366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400" i="0" u="none" strike="noStrike" cap="none" normalizeH="0" baseline="0" dirty="0">
                <a:ln>
                  <a:noFill/>
                </a:ln>
                <a:effectLst/>
                <a:latin typeface="Calibri" panose="020F0502020204030204" pitchFamily="34" charset="0"/>
                <a:ea typeface="Arial" panose="020B0604020202020204" pitchFamily="34" charset="0"/>
              </a:rPr>
              <a:t>Coautor de esta diapositiva: Dr. </a:t>
            </a:r>
            <a:r>
              <a:rPr kumimoji="0" lang="es-ES" altLang="es-ES" sz="1400" i="0" u="none" strike="noStrike" cap="none" normalizeH="0" baseline="0" dirty="0" err="1">
                <a:ln>
                  <a:noFill/>
                </a:ln>
                <a:effectLst/>
                <a:latin typeface="Calibri" panose="020F0502020204030204" pitchFamily="34" charset="0"/>
                <a:ea typeface="Arial" panose="020B0604020202020204" pitchFamily="34" charset="0"/>
              </a:rPr>
              <a:t>Dominik</a:t>
            </a:r>
            <a:r>
              <a:rPr kumimoji="0" lang="es-ES" altLang="es-ES" sz="1400" i="0" u="none" strike="noStrike" cap="none" normalizeH="0" baseline="0" dirty="0">
                <a:ln>
                  <a:noFill/>
                </a:ln>
                <a:effectLst/>
                <a:latin typeface="Calibri" panose="020F0502020204030204" pitchFamily="34" charset="0"/>
                <a:ea typeface="Arial" panose="020B0604020202020204" pitchFamily="34" charset="0"/>
              </a:rPr>
              <a:t> Müller, </a:t>
            </a:r>
            <a:r>
              <a:rPr kumimoji="0" lang="es-ES" altLang="es-ES" sz="1400" i="0" u="none" strike="noStrike" cap="none" normalizeH="0" baseline="0" dirty="0" err="1">
                <a:ln>
                  <a:noFill/>
                </a:ln>
                <a:effectLst/>
                <a:latin typeface="Calibri" panose="020F0502020204030204" pitchFamily="34" charset="0"/>
                <a:ea typeface="Arial" panose="020B0604020202020204" pitchFamily="34" charset="0"/>
              </a:rPr>
              <a:t>Eichstädt</a:t>
            </a:r>
            <a:endParaRPr kumimoji="0" lang="en-US" altLang="es-ES" sz="2000" i="0" u="none" strike="noStrike" cap="none" normalizeH="0" baseline="0" dirty="0">
              <a:ln>
                <a:noFill/>
              </a:ln>
              <a:effectLst/>
            </a:endParaRPr>
          </a:p>
        </p:txBody>
      </p:sp>
    </p:spTree>
    <p:extLst>
      <p:ext uri="{BB962C8B-B14F-4D97-AF65-F5344CB8AC3E}">
        <p14:creationId xmlns:p14="http://schemas.microsoft.com/office/powerpoint/2010/main" val="2793425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704088"/>
            <a:ext cx="8229600" cy="780696"/>
          </a:xfrm>
        </p:spPr>
        <p:txBody>
          <a:bodyPr>
            <a:normAutofit/>
          </a:bodyPr>
          <a:lstStyle/>
          <a:p>
            <a:r>
              <a:rPr lang="es-ES" sz="3600" dirty="0">
                <a:solidFill>
                  <a:srgbClr val="FFFF00"/>
                </a:solidFill>
              </a:rPr>
              <a:t>Síntomas característicos </a:t>
            </a:r>
          </a:p>
        </p:txBody>
      </p:sp>
      <p:sp>
        <p:nvSpPr>
          <p:cNvPr id="5" name="Marcador de contenido 4"/>
          <p:cNvSpPr>
            <a:spLocks noGrp="1"/>
          </p:cNvSpPr>
          <p:nvPr>
            <p:ph sz="half" idx="1"/>
          </p:nvPr>
        </p:nvSpPr>
        <p:spPr/>
        <p:txBody>
          <a:bodyPr/>
          <a:lstStyle/>
          <a:p>
            <a:pPr>
              <a:buNone/>
            </a:pPr>
            <a:r>
              <a:rPr lang="es-ES" b="1" dirty="0" err="1">
                <a:solidFill>
                  <a:srgbClr val="FFFF00"/>
                </a:solidFill>
              </a:rPr>
              <a:t>Hahnemann</a:t>
            </a:r>
            <a:endParaRPr lang="es-ES" b="1" dirty="0">
              <a:solidFill>
                <a:srgbClr val="FFFF00"/>
              </a:solidFill>
            </a:endParaRPr>
          </a:p>
          <a:p>
            <a:r>
              <a:rPr lang="es-ES" sz="2400" dirty="0">
                <a:solidFill>
                  <a:srgbClr val="FFFF00"/>
                </a:solidFill>
              </a:rPr>
              <a:t>Síntomas </a:t>
            </a:r>
          </a:p>
          <a:p>
            <a:r>
              <a:rPr lang="es-ES" sz="2400" dirty="0"/>
              <a:t>destacables, </a:t>
            </a:r>
          </a:p>
          <a:p>
            <a:r>
              <a:rPr lang="es-ES" sz="2400" dirty="0"/>
              <a:t>inusuales, </a:t>
            </a:r>
          </a:p>
          <a:p>
            <a:r>
              <a:rPr lang="es-ES" sz="2400" dirty="0"/>
              <a:t>peculiares </a:t>
            </a:r>
          </a:p>
          <a:p>
            <a:endParaRPr lang="es-ES" sz="2400" dirty="0"/>
          </a:p>
          <a:p>
            <a:r>
              <a:rPr lang="es-ES" sz="2400" dirty="0">
                <a:solidFill>
                  <a:srgbClr val="FFFF00"/>
                </a:solidFill>
              </a:rPr>
              <a:t>[modalidades, sensaciones]</a:t>
            </a:r>
            <a:r>
              <a:rPr lang="es-ES" sz="2400" b="1" i="1" dirty="0">
                <a:solidFill>
                  <a:srgbClr val="FFFF00"/>
                </a:solidFill>
              </a:rPr>
              <a:t> </a:t>
            </a:r>
            <a:endParaRPr lang="es-ES" sz="2400" dirty="0">
              <a:solidFill>
                <a:srgbClr val="FFFF00"/>
              </a:solidFill>
            </a:endParaRPr>
          </a:p>
        </p:txBody>
      </p:sp>
      <p:sp>
        <p:nvSpPr>
          <p:cNvPr id="6" name="Marcador de contenido 5"/>
          <p:cNvSpPr>
            <a:spLocks noGrp="1"/>
          </p:cNvSpPr>
          <p:nvPr>
            <p:ph sz="half" idx="2"/>
          </p:nvPr>
        </p:nvSpPr>
        <p:spPr>
          <a:xfrm>
            <a:off x="4648200" y="2348880"/>
            <a:ext cx="4038600" cy="4006044"/>
          </a:xfrm>
        </p:spPr>
        <p:txBody>
          <a:bodyPr/>
          <a:lstStyle/>
          <a:p>
            <a:pPr>
              <a:buNone/>
            </a:pPr>
            <a:r>
              <a:rPr lang="es-ES" b="1" dirty="0">
                <a:solidFill>
                  <a:srgbClr val="FFFF00"/>
                </a:solidFill>
              </a:rPr>
              <a:t>Kent</a:t>
            </a:r>
          </a:p>
          <a:p>
            <a:r>
              <a:rPr lang="en-US" sz="2400" dirty="0" err="1">
                <a:solidFill>
                  <a:srgbClr val="FFFF00"/>
                </a:solidFill>
              </a:rPr>
              <a:t>Síntomas</a:t>
            </a:r>
            <a:r>
              <a:rPr lang="en-US" sz="2400" dirty="0">
                <a:solidFill>
                  <a:srgbClr val="FFFF00"/>
                </a:solidFill>
              </a:rPr>
              <a:t> </a:t>
            </a:r>
          </a:p>
          <a:p>
            <a:r>
              <a:rPr lang="en-US" sz="2400" dirty="0"/>
              <a:t>striking, </a:t>
            </a:r>
          </a:p>
          <a:p>
            <a:r>
              <a:rPr lang="en-US" sz="2400" dirty="0"/>
              <a:t>rare, </a:t>
            </a:r>
          </a:p>
          <a:p>
            <a:r>
              <a:rPr lang="en-US" sz="2400" dirty="0"/>
              <a:t>peculiar  </a:t>
            </a:r>
            <a:endParaRPr lang="es-ES" sz="2400" dirty="0"/>
          </a:p>
          <a:p>
            <a:endParaRPr lang="en-US" sz="2400" dirty="0"/>
          </a:p>
          <a:p>
            <a:r>
              <a:rPr lang="en-US" sz="2400" dirty="0">
                <a:solidFill>
                  <a:srgbClr val="FFFF00"/>
                </a:solidFill>
              </a:rPr>
              <a:t>[</a:t>
            </a:r>
            <a:r>
              <a:rPr lang="en-US" sz="2400" dirty="0" err="1">
                <a:solidFill>
                  <a:srgbClr val="FFFF00"/>
                </a:solidFill>
              </a:rPr>
              <a:t>rara</a:t>
            </a:r>
            <a:r>
              <a:rPr lang="en-US" sz="2400" dirty="0">
                <a:solidFill>
                  <a:srgbClr val="FFFF00"/>
                </a:solidFill>
              </a:rPr>
              <a:t> </a:t>
            </a:r>
            <a:r>
              <a:rPr lang="en-US" sz="2400" dirty="0" err="1">
                <a:solidFill>
                  <a:srgbClr val="FFFF00"/>
                </a:solidFill>
              </a:rPr>
              <a:t>vez</a:t>
            </a:r>
            <a:r>
              <a:rPr lang="en-US" sz="2400" dirty="0">
                <a:solidFill>
                  <a:srgbClr val="FFFF00"/>
                </a:solidFill>
              </a:rPr>
              <a:t> </a:t>
            </a:r>
            <a:r>
              <a:rPr lang="en-US" sz="2400" dirty="0" err="1">
                <a:solidFill>
                  <a:srgbClr val="FFFF00"/>
                </a:solidFill>
              </a:rPr>
              <a:t>observados</a:t>
            </a:r>
            <a:r>
              <a:rPr lang="en-US" sz="2400" dirty="0">
                <a:solidFill>
                  <a:srgbClr val="FFFF00"/>
                </a:solidFill>
              </a:rPr>
              <a:t>, Key Notes, Symptoms as if]</a:t>
            </a:r>
            <a:r>
              <a:rPr lang="en-US" sz="2400" b="1" i="1" dirty="0">
                <a:solidFill>
                  <a:srgbClr val="FFFF00"/>
                </a:solidFill>
              </a:rPr>
              <a:t> </a:t>
            </a:r>
            <a:endParaRPr lang="es-ES" sz="2400" dirty="0">
              <a:solidFill>
                <a:srgbClr val="FFFF00"/>
              </a:solidFill>
            </a:endParaRPr>
          </a:p>
        </p:txBody>
      </p:sp>
      <p:sp>
        <p:nvSpPr>
          <p:cNvPr id="7" name="Rectangle 2"/>
          <p:cNvSpPr>
            <a:spLocks noChangeArrowheads="1"/>
          </p:cNvSpPr>
          <p:nvPr/>
        </p:nvSpPr>
        <p:spPr bwMode="auto">
          <a:xfrm>
            <a:off x="2095500" y="6201037"/>
            <a:ext cx="447366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400" i="0" u="none" strike="noStrike" cap="none" normalizeH="0" baseline="0" dirty="0">
                <a:ln>
                  <a:noFill/>
                </a:ln>
                <a:effectLst/>
                <a:latin typeface="Calibri" panose="020F0502020204030204" pitchFamily="34" charset="0"/>
                <a:ea typeface="Arial" panose="020B0604020202020204" pitchFamily="34" charset="0"/>
              </a:rPr>
              <a:t>Coautor de esta diapositiva: Dr. </a:t>
            </a:r>
            <a:r>
              <a:rPr kumimoji="0" lang="es-ES" altLang="es-ES" sz="1400" i="0" u="none" strike="noStrike" cap="none" normalizeH="0" baseline="0" dirty="0" err="1">
                <a:ln>
                  <a:noFill/>
                </a:ln>
                <a:effectLst/>
                <a:latin typeface="Calibri" panose="020F0502020204030204" pitchFamily="34" charset="0"/>
                <a:ea typeface="Arial" panose="020B0604020202020204" pitchFamily="34" charset="0"/>
              </a:rPr>
              <a:t>Dominik</a:t>
            </a:r>
            <a:r>
              <a:rPr kumimoji="0" lang="es-ES" altLang="es-ES" sz="1400" i="0" u="none" strike="noStrike" cap="none" normalizeH="0" baseline="0" dirty="0">
                <a:ln>
                  <a:noFill/>
                </a:ln>
                <a:effectLst/>
                <a:latin typeface="Calibri" panose="020F0502020204030204" pitchFamily="34" charset="0"/>
                <a:ea typeface="Arial" panose="020B0604020202020204" pitchFamily="34" charset="0"/>
              </a:rPr>
              <a:t> Müller, </a:t>
            </a:r>
            <a:r>
              <a:rPr kumimoji="0" lang="es-ES" altLang="es-ES" sz="1400" i="0" u="none" strike="noStrike" cap="none" normalizeH="0" baseline="0" dirty="0" err="1">
                <a:ln>
                  <a:noFill/>
                </a:ln>
                <a:effectLst/>
                <a:latin typeface="Calibri" panose="020F0502020204030204" pitchFamily="34" charset="0"/>
                <a:ea typeface="Arial" panose="020B0604020202020204" pitchFamily="34" charset="0"/>
              </a:rPr>
              <a:t>Eichstädt</a:t>
            </a:r>
            <a:endParaRPr kumimoji="0" lang="en-US" altLang="es-ES" sz="2000" i="0" u="none" strike="noStrike" cap="none" normalizeH="0" baseline="0" dirty="0">
              <a:ln>
                <a:noFill/>
              </a:ln>
              <a:effectLst/>
            </a:endParaRPr>
          </a:p>
        </p:txBody>
      </p:sp>
    </p:spTree>
    <p:extLst>
      <p:ext uri="{BB962C8B-B14F-4D97-AF65-F5344CB8AC3E}">
        <p14:creationId xmlns:p14="http://schemas.microsoft.com/office/powerpoint/2010/main" val="2800431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704088"/>
            <a:ext cx="8229600" cy="780696"/>
          </a:xfrm>
        </p:spPr>
        <p:txBody>
          <a:bodyPr>
            <a:normAutofit/>
          </a:bodyPr>
          <a:lstStyle/>
          <a:p>
            <a:r>
              <a:rPr lang="es-ES" sz="3600" dirty="0" err="1">
                <a:solidFill>
                  <a:srgbClr val="FFFF00"/>
                </a:solidFill>
              </a:rPr>
              <a:t>Repertorización</a:t>
            </a:r>
            <a:endParaRPr lang="es-ES" sz="3600" dirty="0">
              <a:solidFill>
                <a:srgbClr val="FFFF00"/>
              </a:solidFill>
            </a:endParaRPr>
          </a:p>
        </p:txBody>
      </p:sp>
      <p:sp>
        <p:nvSpPr>
          <p:cNvPr id="5" name="Marcador de contenido 4"/>
          <p:cNvSpPr>
            <a:spLocks noGrp="1"/>
          </p:cNvSpPr>
          <p:nvPr>
            <p:ph sz="half" idx="1"/>
          </p:nvPr>
        </p:nvSpPr>
        <p:spPr/>
        <p:txBody>
          <a:bodyPr/>
          <a:lstStyle/>
          <a:p>
            <a:pPr>
              <a:buNone/>
            </a:pPr>
            <a:r>
              <a:rPr lang="es-ES" b="1" dirty="0" err="1">
                <a:solidFill>
                  <a:srgbClr val="FFFF00"/>
                </a:solidFill>
              </a:rPr>
              <a:t>Hahnemann</a:t>
            </a:r>
            <a:endParaRPr lang="es-ES" b="1" dirty="0">
              <a:solidFill>
                <a:srgbClr val="FFFF00"/>
              </a:solidFill>
            </a:endParaRPr>
          </a:p>
          <a:p>
            <a:pPr eaLnBrk="0" fontAlgn="base" hangingPunct="0">
              <a:spcBef>
                <a:spcPct val="0"/>
              </a:spcBef>
              <a:spcAft>
                <a:spcPct val="0"/>
              </a:spcAft>
              <a:buClrTx/>
              <a:buSzTx/>
              <a:buNone/>
            </a:pPr>
            <a:r>
              <a:rPr lang="es-ES" altLang="es-ES" sz="2400" dirty="0">
                <a:latin typeface="Times New Roman" pitchFamily="18" charset="0"/>
                <a:ea typeface="Arial" panose="020B0604020202020204" pitchFamily="34" charset="0"/>
                <a:cs typeface="Times New Roman" pitchFamily="18" charset="0"/>
              </a:rPr>
              <a:t>Hilo conductor a través de un remedio, nunca un solo síntoma. </a:t>
            </a:r>
          </a:p>
          <a:p>
            <a:pPr eaLnBrk="0" fontAlgn="base" hangingPunct="0">
              <a:spcBef>
                <a:spcPct val="0"/>
              </a:spcBef>
              <a:spcAft>
                <a:spcPct val="0"/>
              </a:spcAft>
              <a:buClrTx/>
              <a:buSzTx/>
              <a:buNone/>
            </a:pPr>
            <a:r>
              <a:rPr lang="en-US" altLang="es-ES" sz="2400" dirty="0" err="1">
                <a:latin typeface="Times New Roman" pitchFamily="18" charset="0"/>
                <a:ea typeface="Arial" panose="020B0604020202020204" pitchFamily="34" charset="0"/>
                <a:cs typeface="Times New Roman" pitchFamily="18" charset="0"/>
              </a:rPr>
              <a:t>Boenninghausen</a:t>
            </a:r>
            <a:r>
              <a:rPr lang="en-US" altLang="es-ES" sz="2400" dirty="0">
                <a:latin typeface="Times New Roman" pitchFamily="18" charset="0"/>
                <a:ea typeface="Arial" panose="020B0604020202020204" pitchFamily="34" charset="0"/>
                <a:cs typeface="Times New Roman" pitchFamily="18" charset="0"/>
              </a:rPr>
              <a:t>: </a:t>
            </a:r>
            <a:r>
              <a:rPr lang="es-ES" altLang="es-ES" sz="2400" dirty="0" err="1">
                <a:solidFill>
                  <a:srgbClr val="FFFF00"/>
                </a:solidFill>
                <a:latin typeface="Times New Roman" pitchFamily="18" charset="0"/>
                <a:ea typeface="Arial" panose="020B0604020202020204" pitchFamily="34" charset="0"/>
                <a:cs typeface="Times New Roman" pitchFamily="18" charset="0"/>
              </a:rPr>
              <a:t>Repertorización</a:t>
            </a:r>
            <a:r>
              <a:rPr lang="es-ES" altLang="es-ES" sz="2400" dirty="0">
                <a:solidFill>
                  <a:srgbClr val="FFFF00"/>
                </a:solidFill>
                <a:latin typeface="Times New Roman" pitchFamily="18" charset="0"/>
                <a:ea typeface="Arial" panose="020B0604020202020204" pitchFamily="34" charset="0"/>
                <a:cs typeface="Times New Roman" pitchFamily="18" charset="0"/>
              </a:rPr>
              <a:t> disociada </a:t>
            </a:r>
            <a:r>
              <a:rPr lang="es-ES" altLang="es-ES" sz="2400" b="1" i="1" dirty="0">
                <a:solidFill>
                  <a:srgbClr val="FFFF00"/>
                </a:solidFill>
                <a:latin typeface="Times New Roman" pitchFamily="18" charset="0"/>
                <a:ea typeface="Arial" panose="020B0604020202020204" pitchFamily="34" charset="0"/>
                <a:cs typeface="Times New Roman" pitchFamily="18" charset="0"/>
              </a:rPr>
              <a:t> </a:t>
            </a:r>
            <a:r>
              <a:rPr lang="es-ES" altLang="es-ES" sz="2400" dirty="0">
                <a:solidFill>
                  <a:srgbClr val="FFFF00"/>
                </a:solidFill>
                <a:latin typeface="Times New Roman" pitchFamily="18" charset="0"/>
                <a:cs typeface="Times New Roman" pitchFamily="18" charset="0"/>
              </a:rPr>
              <a:t> </a:t>
            </a:r>
          </a:p>
        </p:txBody>
      </p:sp>
      <p:sp>
        <p:nvSpPr>
          <p:cNvPr id="6" name="Marcador de contenido 5"/>
          <p:cNvSpPr>
            <a:spLocks noGrp="1"/>
          </p:cNvSpPr>
          <p:nvPr>
            <p:ph sz="half" idx="2"/>
          </p:nvPr>
        </p:nvSpPr>
        <p:spPr>
          <a:xfrm>
            <a:off x="4648200" y="2348880"/>
            <a:ext cx="4038600" cy="4320479"/>
          </a:xfrm>
        </p:spPr>
        <p:txBody>
          <a:bodyPr/>
          <a:lstStyle/>
          <a:p>
            <a:pPr>
              <a:buNone/>
            </a:pPr>
            <a:r>
              <a:rPr lang="es-ES" b="1" dirty="0">
                <a:solidFill>
                  <a:srgbClr val="FFFF00"/>
                </a:solidFill>
              </a:rPr>
              <a:t>Kent</a:t>
            </a:r>
          </a:p>
          <a:p>
            <a:pPr>
              <a:buNone/>
            </a:pPr>
            <a:r>
              <a:rPr lang="es-ES" sz="2400" dirty="0"/>
              <a:t>En ocasiones un solo síntoma  (p.ej., “sabor a plátano en la boca “). </a:t>
            </a:r>
          </a:p>
          <a:p>
            <a:pPr>
              <a:buNone/>
            </a:pPr>
            <a:r>
              <a:rPr lang="es-ES" sz="2400" dirty="0" err="1">
                <a:solidFill>
                  <a:srgbClr val="FFFF00"/>
                </a:solidFill>
              </a:rPr>
              <a:t>Repertorización</a:t>
            </a:r>
            <a:r>
              <a:rPr lang="es-ES" sz="2400" dirty="0">
                <a:solidFill>
                  <a:srgbClr val="FFFF00"/>
                </a:solidFill>
              </a:rPr>
              <a:t> sintética</a:t>
            </a:r>
            <a:r>
              <a:rPr lang="es-ES" sz="2400" i="1" dirty="0">
                <a:solidFill>
                  <a:srgbClr val="FFFF00"/>
                </a:solidFill>
              </a:rPr>
              <a:t> </a:t>
            </a:r>
            <a:endParaRPr lang="es-ES" sz="2400" dirty="0">
              <a:solidFill>
                <a:srgbClr val="FFFF00"/>
              </a:solidFill>
            </a:endParaRPr>
          </a:p>
        </p:txBody>
      </p:sp>
      <p:sp>
        <p:nvSpPr>
          <p:cNvPr id="7" name="Rectangle 2"/>
          <p:cNvSpPr>
            <a:spLocks noChangeArrowheads="1"/>
          </p:cNvSpPr>
          <p:nvPr/>
        </p:nvSpPr>
        <p:spPr bwMode="auto">
          <a:xfrm>
            <a:off x="2095500" y="6201037"/>
            <a:ext cx="447366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400" i="0" u="none" strike="noStrike" cap="none" normalizeH="0" baseline="0" dirty="0">
                <a:ln>
                  <a:noFill/>
                </a:ln>
                <a:effectLst/>
                <a:latin typeface="Calibri" panose="020F0502020204030204" pitchFamily="34" charset="0"/>
                <a:ea typeface="Arial" panose="020B0604020202020204" pitchFamily="34" charset="0"/>
              </a:rPr>
              <a:t>Coautor de esta diapositiva: Dr. </a:t>
            </a:r>
            <a:r>
              <a:rPr kumimoji="0" lang="es-ES" altLang="es-ES" sz="1400" i="0" u="none" strike="noStrike" cap="none" normalizeH="0" baseline="0" dirty="0" err="1">
                <a:ln>
                  <a:noFill/>
                </a:ln>
                <a:effectLst/>
                <a:latin typeface="Calibri" panose="020F0502020204030204" pitchFamily="34" charset="0"/>
                <a:ea typeface="Arial" panose="020B0604020202020204" pitchFamily="34" charset="0"/>
              </a:rPr>
              <a:t>Dominik</a:t>
            </a:r>
            <a:r>
              <a:rPr kumimoji="0" lang="es-ES" altLang="es-ES" sz="1400" i="0" u="none" strike="noStrike" cap="none" normalizeH="0" baseline="0" dirty="0">
                <a:ln>
                  <a:noFill/>
                </a:ln>
                <a:effectLst/>
                <a:latin typeface="Calibri" panose="020F0502020204030204" pitchFamily="34" charset="0"/>
                <a:ea typeface="Arial" panose="020B0604020202020204" pitchFamily="34" charset="0"/>
              </a:rPr>
              <a:t> Müller, </a:t>
            </a:r>
            <a:r>
              <a:rPr kumimoji="0" lang="es-ES" altLang="es-ES" sz="1400" i="0" u="none" strike="noStrike" cap="none" normalizeH="0" baseline="0" dirty="0" err="1">
                <a:ln>
                  <a:noFill/>
                </a:ln>
                <a:effectLst/>
                <a:latin typeface="Calibri" panose="020F0502020204030204" pitchFamily="34" charset="0"/>
                <a:ea typeface="Arial" panose="020B0604020202020204" pitchFamily="34" charset="0"/>
              </a:rPr>
              <a:t>Eichstädt</a:t>
            </a:r>
            <a:endParaRPr kumimoji="0" lang="en-US" altLang="es-ES" sz="2000" i="0" u="none" strike="noStrike" cap="none" normalizeH="0" baseline="0" dirty="0">
              <a:ln>
                <a:noFill/>
              </a:ln>
              <a:effectLst/>
            </a:endParaRPr>
          </a:p>
        </p:txBody>
      </p:sp>
    </p:spTree>
    <p:extLst>
      <p:ext uri="{BB962C8B-B14F-4D97-AF65-F5344CB8AC3E}">
        <p14:creationId xmlns:p14="http://schemas.microsoft.com/office/powerpoint/2010/main" val="2538361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704088"/>
            <a:ext cx="8229600" cy="780696"/>
          </a:xfrm>
        </p:spPr>
        <p:txBody>
          <a:bodyPr>
            <a:normAutofit/>
          </a:bodyPr>
          <a:lstStyle/>
          <a:p>
            <a:r>
              <a:rPr lang="es-ES" sz="3600" dirty="0">
                <a:solidFill>
                  <a:srgbClr val="FFFF00"/>
                </a:solidFill>
              </a:rPr>
              <a:t>Síntomas mentales</a:t>
            </a:r>
          </a:p>
        </p:txBody>
      </p:sp>
      <p:sp>
        <p:nvSpPr>
          <p:cNvPr id="5" name="Marcador de contenido 4"/>
          <p:cNvSpPr>
            <a:spLocks noGrp="1"/>
          </p:cNvSpPr>
          <p:nvPr>
            <p:ph sz="half" idx="1"/>
          </p:nvPr>
        </p:nvSpPr>
        <p:spPr/>
        <p:txBody>
          <a:bodyPr>
            <a:normAutofit/>
          </a:bodyPr>
          <a:lstStyle/>
          <a:p>
            <a:pPr>
              <a:buNone/>
            </a:pPr>
            <a:r>
              <a:rPr lang="es-ES" b="1" dirty="0" err="1">
                <a:solidFill>
                  <a:srgbClr val="FFFF00"/>
                </a:solidFill>
              </a:rPr>
              <a:t>Hahnemann</a:t>
            </a:r>
            <a:endParaRPr lang="es-ES" b="1" dirty="0">
              <a:solidFill>
                <a:srgbClr val="FFFF00"/>
              </a:solidFill>
            </a:endParaRPr>
          </a:p>
          <a:p>
            <a:r>
              <a:rPr lang="es-ES" sz="2400" dirty="0">
                <a:cs typeface="Times New Roman" pitchFamily="18" charset="0"/>
              </a:rPr>
              <a:t>Los síntomas mentales </a:t>
            </a:r>
            <a:r>
              <a:rPr lang="es-ES" sz="2400" dirty="0">
                <a:solidFill>
                  <a:srgbClr val="FFFF00"/>
                </a:solidFill>
                <a:cs typeface="Times New Roman" pitchFamily="18" charset="0"/>
              </a:rPr>
              <a:t>son cruciales en el diagnóstico diferencial del remedi0</a:t>
            </a:r>
            <a:r>
              <a:rPr lang="es-ES" sz="2400" dirty="0">
                <a:cs typeface="Times New Roman" pitchFamily="18" charset="0"/>
              </a:rPr>
              <a:t>, debido a las modalidades y las sensaciones.</a:t>
            </a:r>
          </a:p>
        </p:txBody>
      </p:sp>
      <p:sp>
        <p:nvSpPr>
          <p:cNvPr id="6" name="Marcador de contenido 5"/>
          <p:cNvSpPr>
            <a:spLocks noGrp="1"/>
          </p:cNvSpPr>
          <p:nvPr>
            <p:ph sz="half" idx="2"/>
          </p:nvPr>
        </p:nvSpPr>
        <p:spPr>
          <a:xfrm>
            <a:off x="4648200" y="2276872"/>
            <a:ext cx="4038600" cy="4078052"/>
          </a:xfrm>
        </p:spPr>
        <p:txBody>
          <a:bodyPr>
            <a:normAutofit/>
          </a:bodyPr>
          <a:lstStyle/>
          <a:p>
            <a:pPr>
              <a:buNone/>
            </a:pPr>
            <a:r>
              <a:rPr lang="es-ES" b="1" dirty="0">
                <a:solidFill>
                  <a:srgbClr val="FFFF00"/>
                </a:solidFill>
              </a:rPr>
              <a:t>Kent</a:t>
            </a:r>
          </a:p>
          <a:p>
            <a:r>
              <a:rPr lang="es-ES" sz="2400" dirty="0"/>
              <a:t>Los síntomas mentales son cruciales en la elección del remedio (“central </a:t>
            </a:r>
            <a:r>
              <a:rPr lang="es-ES" sz="2400" dirty="0" err="1"/>
              <a:t>delusion</a:t>
            </a:r>
            <a:r>
              <a:rPr lang="es-ES" sz="2400" dirty="0"/>
              <a:t>“, síntomas epatantes curiosos, rara vez observados, no explicables, esencia, ser, temperamento): “</a:t>
            </a:r>
            <a:r>
              <a:rPr lang="es-ES" sz="2400" dirty="0" err="1">
                <a:solidFill>
                  <a:srgbClr val="FFFF00"/>
                </a:solidFill>
              </a:rPr>
              <a:t>The</a:t>
            </a:r>
            <a:r>
              <a:rPr lang="es-ES" sz="2400" dirty="0">
                <a:solidFill>
                  <a:srgbClr val="FFFF00"/>
                </a:solidFill>
              </a:rPr>
              <a:t> </a:t>
            </a:r>
            <a:r>
              <a:rPr lang="es-ES" sz="2400" dirty="0" err="1">
                <a:solidFill>
                  <a:srgbClr val="FFFF00"/>
                </a:solidFill>
              </a:rPr>
              <a:t>mind</a:t>
            </a:r>
            <a:r>
              <a:rPr lang="es-ES" sz="2400" dirty="0">
                <a:solidFill>
                  <a:srgbClr val="FFFF00"/>
                </a:solidFill>
              </a:rPr>
              <a:t> </a:t>
            </a:r>
            <a:r>
              <a:rPr lang="es-ES" sz="2400" dirty="0" err="1">
                <a:solidFill>
                  <a:srgbClr val="FFFF00"/>
                </a:solidFill>
              </a:rPr>
              <a:t>is</a:t>
            </a:r>
            <a:r>
              <a:rPr lang="es-ES" sz="2400" dirty="0">
                <a:solidFill>
                  <a:srgbClr val="FFFF00"/>
                </a:solidFill>
              </a:rPr>
              <a:t> </a:t>
            </a:r>
            <a:r>
              <a:rPr lang="es-ES" sz="2400" dirty="0" err="1">
                <a:solidFill>
                  <a:srgbClr val="FFFF00"/>
                </a:solidFill>
              </a:rPr>
              <a:t>the</a:t>
            </a:r>
            <a:r>
              <a:rPr lang="es-ES" sz="2400" dirty="0">
                <a:solidFill>
                  <a:srgbClr val="FFFF00"/>
                </a:solidFill>
              </a:rPr>
              <a:t> </a:t>
            </a:r>
            <a:r>
              <a:rPr lang="es-ES" sz="2400" dirty="0" err="1">
                <a:solidFill>
                  <a:srgbClr val="FFFF00"/>
                </a:solidFill>
              </a:rPr>
              <a:t>key</a:t>
            </a:r>
            <a:r>
              <a:rPr lang="es-ES" sz="2400" dirty="0">
                <a:solidFill>
                  <a:srgbClr val="FFFF00"/>
                </a:solidFill>
              </a:rPr>
              <a:t> to </a:t>
            </a:r>
            <a:r>
              <a:rPr lang="es-ES" sz="2400" dirty="0" err="1">
                <a:solidFill>
                  <a:srgbClr val="FFFF00"/>
                </a:solidFill>
              </a:rPr>
              <a:t>man</a:t>
            </a:r>
            <a:r>
              <a:rPr lang="es-ES" sz="2400" dirty="0">
                <a:solidFill>
                  <a:srgbClr val="FFFF00"/>
                </a:solidFill>
              </a:rPr>
              <a:t>." </a:t>
            </a:r>
          </a:p>
        </p:txBody>
      </p:sp>
      <p:sp>
        <p:nvSpPr>
          <p:cNvPr id="7" name="Rectangle 2"/>
          <p:cNvSpPr>
            <a:spLocks noChangeArrowheads="1"/>
          </p:cNvSpPr>
          <p:nvPr/>
        </p:nvSpPr>
        <p:spPr bwMode="auto">
          <a:xfrm>
            <a:off x="2095500" y="6201037"/>
            <a:ext cx="447366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400" i="0" u="none" strike="noStrike" cap="none" normalizeH="0" baseline="0" dirty="0">
                <a:ln>
                  <a:noFill/>
                </a:ln>
                <a:effectLst/>
                <a:latin typeface="Calibri" panose="020F0502020204030204" pitchFamily="34" charset="0"/>
                <a:ea typeface="Arial" panose="020B0604020202020204" pitchFamily="34" charset="0"/>
              </a:rPr>
              <a:t>Coautor de esta diapositiva: Dr. </a:t>
            </a:r>
            <a:r>
              <a:rPr kumimoji="0" lang="es-ES" altLang="es-ES" sz="1400" i="0" u="none" strike="noStrike" cap="none" normalizeH="0" baseline="0" dirty="0" err="1">
                <a:ln>
                  <a:noFill/>
                </a:ln>
                <a:effectLst/>
                <a:latin typeface="Calibri" panose="020F0502020204030204" pitchFamily="34" charset="0"/>
                <a:ea typeface="Arial" panose="020B0604020202020204" pitchFamily="34" charset="0"/>
              </a:rPr>
              <a:t>Dominik</a:t>
            </a:r>
            <a:r>
              <a:rPr kumimoji="0" lang="es-ES" altLang="es-ES" sz="1400" i="0" u="none" strike="noStrike" cap="none" normalizeH="0" baseline="0" dirty="0">
                <a:ln>
                  <a:noFill/>
                </a:ln>
                <a:effectLst/>
                <a:latin typeface="Calibri" panose="020F0502020204030204" pitchFamily="34" charset="0"/>
                <a:ea typeface="Arial" panose="020B0604020202020204" pitchFamily="34" charset="0"/>
              </a:rPr>
              <a:t> Müller, </a:t>
            </a:r>
            <a:r>
              <a:rPr kumimoji="0" lang="es-ES" altLang="es-ES" sz="1400" i="0" u="none" strike="noStrike" cap="none" normalizeH="0" baseline="0" dirty="0" err="1">
                <a:ln>
                  <a:noFill/>
                </a:ln>
                <a:effectLst/>
                <a:latin typeface="Calibri" panose="020F0502020204030204" pitchFamily="34" charset="0"/>
                <a:ea typeface="Arial" panose="020B0604020202020204" pitchFamily="34" charset="0"/>
              </a:rPr>
              <a:t>Eichstädt</a:t>
            </a:r>
            <a:endParaRPr kumimoji="0" lang="en-US" altLang="es-ES" sz="2000" i="0" u="none" strike="noStrike" cap="none" normalizeH="0" baseline="0" dirty="0">
              <a:ln>
                <a:noFill/>
              </a:ln>
              <a:effectLst/>
            </a:endParaRPr>
          </a:p>
        </p:txBody>
      </p:sp>
    </p:spTree>
    <p:extLst>
      <p:ext uri="{BB962C8B-B14F-4D97-AF65-F5344CB8AC3E}">
        <p14:creationId xmlns:p14="http://schemas.microsoft.com/office/powerpoint/2010/main" val="632623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704088"/>
            <a:ext cx="8229600" cy="852704"/>
          </a:xfrm>
        </p:spPr>
        <p:txBody>
          <a:bodyPr>
            <a:normAutofit/>
          </a:bodyPr>
          <a:lstStyle/>
          <a:p>
            <a:r>
              <a:rPr lang="es-ES" sz="3600" dirty="0">
                <a:solidFill>
                  <a:srgbClr val="FFFF00"/>
                </a:solidFill>
              </a:rPr>
              <a:t>Esencia del paciente</a:t>
            </a:r>
          </a:p>
        </p:txBody>
      </p:sp>
      <p:sp>
        <p:nvSpPr>
          <p:cNvPr id="5" name="Marcador de contenido 4"/>
          <p:cNvSpPr>
            <a:spLocks noGrp="1"/>
          </p:cNvSpPr>
          <p:nvPr>
            <p:ph sz="half" idx="1"/>
          </p:nvPr>
        </p:nvSpPr>
        <p:spPr/>
        <p:txBody>
          <a:bodyPr/>
          <a:lstStyle/>
          <a:p>
            <a:pPr>
              <a:buNone/>
            </a:pPr>
            <a:r>
              <a:rPr lang="es-ES" b="1" dirty="0" err="1">
                <a:solidFill>
                  <a:srgbClr val="FFFF00"/>
                </a:solidFill>
              </a:rPr>
              <a:t>Hahnemann</a:t>
            </a:r>
            <a:endParaRPr lang="es-ES" b="1" dirty="0">
              <a:solidFill>
                <a:srgbClr val="FFFF00"/>
              </a:solidFill>
            </a:endParaRPr>
          </a:p>
          <a:p>
            <a:r>
              <a:rPr lang="es-ES" sz="2400" dirty="0"/>
              <a:t>La esencia del paciente </a:t>
            </a:r>
            <a:r>
              <a:rPr lang="es-ES" sz="2400" dirty="0">
                <a:solidFill>
                  <a:srgbClr val="FFFF00"/>
                </a:solidFill>
              </a:rPr>
              <a:t>no</a:t>
            </a:r>
            <a:r>
              <a:rPr lang="es-ES" sz="2400" dirty="0"/>
              <a:t> entra en la determinación del remedio. </a:t>
            </a:r>
          </a:p>
        </p:txBody>
      </p:sp>
      <p:sp>
        <p:nvSpPr>
          <p:cNvPr id="6" name="Marcador de contenido 5"/>
          <p:cNvSpPr>
            <a:spLocks noGrp="1"/>
          </p:cNvSpPr>
          <p:nvPr>
            <p:ph sz="half" idx="2"/>
          </p:nvPr>
        </p:nvSpPr>
        <p:spPr>
          <a:xfrm>
            <a:off x="4648200" y="2276872"/>
            <a:ext cx="4038600" cy="4078052"/>
          </a:xfrm>
        </p:spPr>
        <p:txBody>
          <a:bodyPr/>
          <a:lstStyle/>
          <a:p>
            <a:pPr>
              <a:buNone/>
            </a:pPr>
            <a:r>
              <a:rPr lang="es-ES" b="1" dirty="0">
                <a:solidFill>
                  <a:srgbClr val="FFFF00"/>
                </a:solidFill>
              </a:rPr>
              <a:t>Kent</a:t>
            </a:r>
          </a:p>
          <a:p>
            <a:r>
              <a:rPr lang="es-ES" sz="2400" dirty="0"/>
              <a:t>La esencia tiene influencia en la elección del remedio</a:t>
            </a:r>
          </a:p>
          <a:p>
            <a:endParaRPr lang="es-ES" dirty="0"/>
          </a:p>
        </p:txBody>
      </p:sp>
      <p:sp>
        <p:nvSpPr>
          <p:cNvPr id="7" name="Rectangle 2"/>
          <p:cNvSpPr>
            <a:spLocks noChangeArrowheads="1"/>
          </p:cNvSpPr>
          <p:nvPr/>
        </p:nvSpPr>
        <p:spPr bwMode="auto">
          <a:xfrm>
            <a:off x="2095500" y="6201037"/>
            <a:ext cx="447366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400" i="0" u="none" strike="noStrike" cap="none" normalizeH="0" baseline="0" dirty="0">
                <a:ln>
                  <a:noFill/>
                </a:ln>
                <a:effectLst/>
                <a:latin typeface="Calibri" panose="020F0502020204030204" pitchFamily="34" charset="0"/>
                <a:ea typeface="Arial" panose="020B0604020202020204" pitchFamily="34" charset="0"/>
              </a:rPr>
              <a:t>Coautor de esta diapositiva: Dr. </a:t>
            </a:r>
            <a:r>
              <a:rPr kumimoji="0" lang="es-ES" altLang="es-ES" sz="1400" i="0" u="none" strike="noStrike" cap="none" normalizeH="0" baseline="0" dirty="0" err="1">
                <a:ln>
                  <a:noFill/>
                </a:ln>
                <a:effectLst/>
                <a:latin typeface="Calibri" panose="020F0502020204030204" pitchFamily="34" charset="0"/>
                <a:ea typeface="Arial" panose="020B0604020202020204" pitchFamily="34" charset="0"/>
              </a:rPr>
              <a:t>Dominik</a:t>
            </a:r>
            <a:r>
              <a:rPr kumimoji="0" lang="es-ES" altLang="es-ES" sz="1400" i="0" u="none" strike="noStrike" cap="none" normalizeH="0" baseline="0" dirty="0">
                <a:ln>
                  <a:noFill/>
                </a:ln>
                <a:effectLst/>
                <a:latin typeface="Calibri" panose="020F0502020204030204" pitchFamily="34" charset="0"/>
                <a:ea typeface="Arial" panose="020B0604020202020204" pitchFamily="34" charset="0"/>
              </a:rPr>
              <a:t> Müller, </a:t>
            </a:r>
            <a:r>
              <a:rPr kumimoji="0" lang="es-ES" altLang="es-ES" sz="1400" i="0" u="none" strike="noStrike" cap="none" normalizeH="0" baseline="0" dirty="0" err="1">
                <a:ln>
                  <a:noFill/>
                </a:ln>
                <a:effectLst/>
                <a:latin typeface="Calibri" panose="020F0502020204030204" pitchFamily="34" charset="0"/>
                <a:ea typeface="Arial" panose="020B0604020202020204" pitchFamily="34" charset="0"/>
              </a:rPr>
              <a:t>Eichstädt</a:t>
            </a:r>
            <a:endParaRPr kumimoji="0" lang="en-US" altLang="es-ES" sz="2000" i="0" u="none" strike="noStrike" cap="none" normalizeH="0" baseline="0" dirty="0">
              <a:ln>
                <a:noFill/>
              </a:ln>
              <a:effectLst/>
            </a:endParaRPr>
          </a:p>
        </p:txBody>
      </p:sp>
    </p:spTree>
    <p:extLst>
      <p:ext uri="{BB962C8B-B14F-4D97-AF65-F5344CB8AC3E}">
        <p14:creationId xmlns:p14="http://schemas.microsoft.com/office/powerpoint/2010/main" val="2243752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704088"/>
            <a:ext cx="8229600" cy="708688"/>
          </a:xfrm>
        </p:spPr>
        <p:txBody>
          <a:bodyPr>
            <a:normAutofit/>
          </a:bodyPr>
          <a:lstStyle/>
          <a:p>
            <a:r>
              <a:rPr lang="es-ES" sz="3600" dirty="0">
                <a:solidFill>
                  <a:srgbClr val="FFFF00"/>
                </a:solidFill>
              </a:rPr>
              <a:t>Lugar para la interpretación</a:t>
            </a:r>
          </a:p>
        </p:txBody>
      </p:sp>
      <p:sp>
        <p:nvSpPr>
          <p:cNvPr id="5" name="Marcador de contenido 4"/>
          <p:cNvSpPr>
            <a:spLocks noGrp="1"/>
          </p:cNvSpPr>
          <p:nvPr>
            <p:ph sz="half" idx="1"/>
          </p:nvPr>
        </p:nvSpPr>
        <p:spPr/>
        <p:txBody>
          <a:bodyPr/>
          <a:lstStyle/>
          <a:p>
            <a:pPr>
              <a:buNone/>
            </a:pPr>
            <a:r>
              <a:rPr lang="es-ES" b="1" dirty="0" err="1">
                <a:solidFill>
                  <a:srgbClr val="FFFF00"/>
                </a:solidFill>
              </a:rPr>
              <a:t>Hahnemann</a:t>
            </a:r>
            <a:endParaRPr lang="es-ES" b="1" dirty="0">
              <a:solidFill>
                <a:srgbClr val="FFFF00"/>
              </a:solidFill>
            </a:endParaRPr>
          </a:p>
          <a:p>
            <a:r>
              <a:rPr lang="es-ES" sz="2400" dirty="0"/>
              <a:t>Ninguna valoración arbitraria. Nos ceñimos a los síntomas.</a:t>
            </a:r>
            <a:r>
              <a:rPr lang="es-ES" sz="2400" b="1" i="1" dirty="0"/>
              <a:t> </a:t>
            </a:r>
            <a:endParaRPr lang="es-ES" sz="2400" dirty="0"/>
          </a:p>
        </p:txBody>
      </p:sp>
      <p:sp>
        <p:nvSpPr>
          <p:cNvPr id="6" name="Marcador de contenido 5"/>
          <p:cNvSpPr>
            <a:spLocks noGrp="1"/>
          </p:cNvSpPr>
          <p:nvPr>
            <p:ph sz="half" idx="2"/>
          </p:nvPr>
        </p:nvSpPr>
        <p:spPr>
          <a:xfrm>
            <a:off x="4648200" y="2348880"/>
            <a:ext cx="4038600" cy="4006044"/>
          </a:xfrm>
        </p:spPr>
        <p:txBody>
          <a:bodyPr/>
          <a:lstStyle/>
          <a:p>
            <a:pPr>
              <a:buNone/>
            </a:pPr>
            <a:r>
              <a:rPr lang="es-ES" b="1" dirty="0">
                <a:solidFill>
                  <a:srgbClr val="FFFF00"/>
                </a:solidFill>
              </a:rPr>
              <a:t>Kent</a:t>
            </a:r>
          </a:p>
          <a:p>
            <a:r>
              <a:rPr lang="es-ES" sz="2400" dirty="0"/>
              <a:t>En la determinación del remedio y en la esencia entra algo de nuestra valoración del paciente.  </a:t>
            </a:r>
          </a:p>
          <a:p>
            <a:r>
              <a:rPr lang="es-ES" sz="2400" dirty="0"/>
              <a:t>Ejemplo </a:t>
            </a:r>
            <a:r>
              <a:rPr lang="es-ES" sz="2400" i="1" dirty="0" err="1"/>
              <a:t>Sulphur</a:t>
            </a:r>
            <a:r>
              <a:rPr lang="es-ES" sz="2400" dirty="0"/>
              <a:t>: “hombre harapiento “, </a:t>
            </a:r>
            <a:r>
              <a:rPr lang="es-ES" sz="2400" i="1" dirty="0" err="1"/>
              <a:t>Lycopodium</a:t>
            </a:r>
            <a:r>
              <a:rPr lang="es-ES" sz="2400" dirty="0"/>
              <a:t>: “cobarde“). </a:t>
            </a:r>
          </a:p>
        </p:txBody>
      </p:sp>
      <p:sp>
        <p:nvSpPr>
          <p:cNvPr id="7" name="Rectangle 2"/>
          <p:cNvSpPr>
            <a:spLocks noChangeArrowheads="1"/>
          </p:cNvSpPr>
          <p:nvPr/>
        </p:nvSpPr>
        <p:spPr bwMode="auto">
          <a:xfrm>
            <a:off x="2095500" y="6201037"/>
            <a:ext cx="447366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400" i="0" u="none" strike="noStrike" cap="none" normalizeH="0" baseline="0" dirty="0">
                <a:ln>
                  <a:noFill/>
                </a:ln>
                <a:effectLst/>
                <a:latin typeface="Calibri" panose="020F0502020204030204" pitchFamily="34" charset="0"/>
                <a:ea typeface="Arial" panose="020B0604020202020204" pitchFamily="34" charset="0"/>
              </a:rPr>
              <a:t>Coautor de esta diapositiva: Dr. </a:t>
            </a:r>
            <a:r>
              <a:rPr kumimoji="0" lang="es-ES" altLang="es-ES" sz="1400" i="0" u="none" strike="noStrike" cap="none" normalizeH="0" baseline="0" dirty="0" err="1">
                <a:ln>
                  <a:noFill/>
                </a:ln>
                <a:effectLst/>
                <a:latin typeface="Calibri" panose="020F0502020204030204" pitchFamily="34" charset="0"/>
                <a:ea typeface="Arial" panose="020B0604020202020204" pitchFamily="34" charset="0"/>
              </a:rPr>
              <a:t>Dominik</a:t>
            </a:r>
            <a:r>
              <a:rPr kumimoji="0" lang="es-ES" altLang="es-ES" sz="1400" i="0" u="none" strike="noStrike" cap="none" normalizeH="0" baseline="0" dirty="0">
                <a:ln>
                  <a:noFill/>
                </a:ln>
                <a:effectLst/>
                <a:latin typeface="Calibri" panose="020F0502020204030204" pitchFamily="34" charset="0"/>
                <a:ea typeface="Arial" panose="020B0604020202020204" pitchFamily="34" charset="0"/>
              </a:rPr>
              <a:t> Müller, </a:t>
            </a:r>
            <a:r>
              <a:rPr kumimoji="0" lang="es-ES" altLang="es-ES" sz="1400" i="0" u="none" strike="noStrike" cap="none" normalizeH="0" baseline="0" dirty="0" err="1">
                <a:ln>
                  <a:noFill/>
                </a:ln>
                <a:effectLst/>
                <a:latin typeface="Calibri" panose="020F0502020204030204" pitchFamily="34" charset="0"/>
                <a:ea typeface="Arial" panose="020B0604020202020204" pitchFamily="34" charset="0"/>
              </a:rPr>
              <a:t>Eichstädt</a:t>
            </a:r>
            <a:endParaRPr kumimoji="0" lang="en-US" altLang="es-ES" sz="2000" i="0" u="none" strike="noStrike" cap="none" normalizeH="0" baseline="0" dirty="0">
              <a:ln>
                <a:noFill/>
              </a:ln>
              <a:effectLst/>
            </a:endParaRPr>
          </a:p>
        </p:txBody>
      </p:sp>
    </p:spTree>
    <p:extLst>
      <p:ext uri="{BB962C8B-B14F-4D97-AF65-F5344CB8AC3E}">
        <p14:creationId xmlns:p14="http://schemas.microsoft.com/office/powerpoint/2010/main" val="2534708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r>
              <a:rPr lang="es-ES" sz="3600" dirty="0">
                <a:solidFill>
                  <a:srgbClr val="FFFF00"/>
                </a:solidFill>
              </a:rPr>
              <a:t>Cambio de remedio</a:t>
            </a:r>
          </a:p>
        </p:txBody>
      </p:sp>
      <p:sp>
        <p:nvSpPr>
          <p:cNvPr id="5" name="Marcador de contenido 4"/>
          <p:cNvSpPr>
            <a:spLocks noGrp="1"/>
          </p:cNvSpPr>
          <p:nvPr>
            <p:ph sz="half" idx="1"/>
          </p:nvPr>
        </p:nvSpPr>
        <p:spPr/>
        <p:txBody>
          <a:bodyPr/>
          <a:lstStyle/>
          <a:p>
            <a:pPr>
              <a:buNone/>
            </a:pPr>
            <a:r>
              <a:rPr lang="es-ES" b="1" dirty="0" err="1">
                <a:solidFill>
                  <a:srgbClr val="FFFF00"/>
                </a:solidFill>
              </a:rPr>
              <a:t>Hahnemann</a:t>
            </a:r>
            <a:endParaRPr lang="es-ES" b="1" dirty="0">
              <a:solidFill>
                <a:srgbClr val="FFFF00"/>
              </a:solidFill>
            </a:endParaRPr>
          </a:p>
          <a:p>
            <a:r>
              <a:rPr lang="es-ES" sz="2400" dirty="0" err="1"/>
              <a:t>Simile</a:t>
            </a:r>
            <a:r>
              <a:rPr lang="es-ES" sz="2400" dirty="0"/>
              <a:t>: cambio de remedio cuando aparecen nuevos síntomas</a:t>
            </a:r>
          </a:p>
        </p:txBody>
      </p:sp>
      <p:sp>
        <p:nvSpPr>
          <p:cNvPr id="6" name="Marcador de contenido 5"/>
          <p:cNvSpPr>
            <a:spLocks noGrp="1"/>
          </p:cNvSpPr>
          <p:nvPr>
            <p:ph sz="half" idx="2"/>
          </p:nvPr>
        </p:nvSpPr>
        <p:spPr>
          <a:xfrm>
            <a:off x="4648200" y="2420887"/>
            <a:ext cx="4038600" cy="3934037"/>
          </a:xfrm>
        </p:spPr>
        <p:txBody>
          <a:bodyPr/>
          <a:lstStyle/>
          <a:p>
            <a:pPr>
              <a:buNone/>
            </a:pPr>
            <a:r>
              <a:rPr lang="es-ES" b="1" dirty="0">
                <a:solidFill>
                  <a:srgbClr val="FFFF00"/>
                </a:solidFill>
              </a:rPr>
              <a:t>Kent</a:t>
            </a:r>
          </a:p>
          <a:p>
            <a:r>
              <a:rPr lang="es-ES" sz="2400" dirty="0" err="1"/>
              <a:t>Simillimum</a:t>
            </a:r>
            <a:r>
              <a:rPr lang="es-ES" sz="2400" dirty="0"/>
              <a:t>: un remedio para toda la vida</a:t>
            </a:r>
          </a:p>
          <a:p>
            <a:endParaRPr lang="es-ES" dirty="0"/>
          </a:p>
        </p:txBody>
      </p:sp>
      <p:sp>
        <p:nvSpPr>
          <p:cNvPr id="7" name="Rectangle 2"/>
          <p:cNvSpPr>
            <a:spLocks noChangeArrowheads="1"/>
          </p:cNvSpPr>
          <p:nvPr/>
        </p:nvSpPr>
        <p:spPr bwMode="auto">
          <a:xfrm>
            <a:off x="2095500" y="6201037"/>
            <a:ext cx="447366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400" i="0" u="none" strike="noStrike" cap="none" normalizeH="0" baseline="0" dirty="0">
                <a:ln>
                  <a:noFill/>
                </a:ln>
                <a:effectLst/>
                <a:latin typeface="Calibri" panose="020F0502020204030204" pitchFamily="34" charset="0"/>
                <a:ea typeface="Arial" panose="020B0604020202020204" pitchFamily="34" charset="0"/>
              </a:rPr>
              <a:t>Coautor de esta diapositiva: Dr. </a:t>
            </a:r>
            <a:r>
              <a:rPr kumimoji="0" lang="es-ES" altLang="es-ES" sz="1400" i="0" u="none" strike="noStrike" cap="none" normalizeH="0" baseline="0" dirty="0" err="1">
                <a:ln>
                  <a:noFill/>
                </a:ln>
                <a:effectLst/>
                <a:latin typeface="Calibri" panose="020F0502020204030204" pitchFamily="34" charset="0"/>
                <a:ea typeface="Arial" panose="020B0604020202020204" pitchFamily="34" charset="0"/>
              </a:rPr>
              <a:t>Dominik</a:t>
            </a:r>
            <a:r>
              <a:rPr kumimoji="0" lang="es-ES" altLang="es-ES" sz="1400" i="0" u="none" strike="noStrike" cap="none" normalizeH="0" baseline="0" dirty="0">
                <a:ln>
                  <a:noFill/>
                </a:ln>
                <a:effectLst/>
                <a:latin typeface="Calibri" panose="020F0502020204030204" pitchFamily="34" charset="0"/>
                <a:ea typeface="Arial" panose="020B0604020202020204" pitchFamily="34" charset="0"/>
              </a:rPr>
              <a:t> Müller, </a:t>
            </a:r>
            <a:r>
              <a:rPr kumimoji="0" lang="es-ES" altLang="es-ES" sz="1400" i="0" u="none" strike="noStrike" cap="none" normalizeH="0" baseline="0" dirty="0" err="1">
                <a:ln>
                  <a:noFill/>
                </a:ln>
                <a:effectLst/>
                <a:latin typeface="Calibri" panose="020F0502020204030204" pitchFamily="34" charset="0"/>
                <a:ea typeface="Arial" panose="020B0604020202020204" pitchFamily="34" charset="0"/>
              </a:rPr>
              <a:t>Eichstädt</a:t>
            </a:r>
            <a:endParaRPr kumimoji="0" lang="en-US" altLang="es-ES" sz="2000" i="0" u="none" strike="noStrike" cap="none" normalizeH="0" baseline="0" dirty="0">
              <a:ln>
                <a:noFill/>
              </a:ln>
              <a:effectLst/>
            </a:endParaRPr>
          </a:p>
        </p:txBody>
      </p:sp>
    </p:spTree>
    <p:extLst>
      <p:ext uri="{BB962C8B-B14F-4D97-AF65-F5344CB8AC3E}">
        <p14:creationId xmlns:p14="http://schemas.microsoft.com/office/powerpoint/2010/main" val="3224523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704088"/>
            <a:ext cx="8229600" cy="780696"/>
          </a:xfrm>
        </p:spPr>
        <p:txBody>
          <a:bodyPr>
            <a:noAutofit/>
          </a:bodyPr>
          <a:lstStyle/>
          <a:p>
            <a:r>
              <a:rPr lang="es-ES" sz="3600" dirty="0">
                <a:solidFill>
                  <a:srgbClr val="FFFF00"/>
                </a:solidFill>
              </a:rPr>
              <a:t>Aprendizaje y enseñanza, reproducibilidad de la elección del remedio </a:t>
            </a:r>
          </a:p>
        </p:txBody>
      </p:sp>
      <p:sp>
        <p:nvSpPr>
          <p:cNvPr id="5" name="Marcador de contenido 4"/>
          <p:cNvSpPr>
            <a:spLocks noGrp="1"/>
          </p:cNvSpPr>
          <p:nvPr>
            <p:ph sz="half" idx="1"/>
          </p:nvPr>
        </p:nvSpPr>
        <p:spPr/>
        <p:txBody>
          <a:bodyPr/>
          <a:lstStyle/>
          <a:p>
            <a:pPr>
              <a:buNone/>
            </a:pPr>
            <a:r>
              <a:rPr lang="es-ES" b="1" dirty="0" err="1">
                <a:solidFill>
                  <a:srgbClr val="FFFF00"/>
                </a:solidFill>
              </a:rPr>
              <a:t>Hahnemann</a:t>
            </a:r>
            <a:endParaRPr lang="es-ES" b="1" dirty="0">
              <a:solidFill>
                <a:srgbClr val="FFFF00"/>
              </a:solidFill>
            </a:endParaRPr>
          </a:p>
          <a:p>
            <a:r>
              <a:rPr lang="es-ES" sz="2400" dirty="0"/>
              <a:t>Sencillo, estructurado, claro, eficiente, rápidamente </a:t>
            </a:r>
            <a:r>
              <a:rPr lang="es-ES" sz="2400" dirty="0" err="1"/>
              <a:t>estudiable</a:t>
            </a:r>
            <a:r>
              <a:rPr lang="es-ES" sz="2400" dirty="0"/>
              <a:t>, decisiones estructuradas.</a:t>
            </a:r>
          </a:p>
        </p:txBody>
      </p:sp>
      <p:sp>
        <p:nvSpPr>
          <p:cNvPr id="6" name="Marcador de contenido 5"/>
          <p:cNvSpPr>
            <a:spLocks noGrp="1"/>
          </p:cNvSpPr>
          <p:nvPr>
            <p:ph sz="half" idx="2"/>
          </p:nvPr>
        </p:nvSpPr>
        <p:spPr>
          <a:xfrm>
            <a:off x="4648200" y="2492896"/>
            <a:ext cx="4038600" cy="3862028"/>
          </a:xfrm>
        </p:spPr>
        <p:txBody>
          <a:bodyPr/>
          <a:lstStyle/>
          <a:p>
            <a:pPr>
              <a:buNone/>
            </a:pPr>
            <a:r>
              <a:rPr lang="es-ES" b="1" dirty="0">
                <a:solidFill>
                  <a:srgbClr val="FFFF00"/>
                </a:solidFill>
              </a:rPr>
              <a:t>Kent</a:t>
            </a:r>
          </a:p>
          <a:p>
            <a:r>
              <a:rPr lang="es-ES" sz="2400" dirty="0"/>
              <a:t>Entrada mucho más complicada, determinación del remedio fuertemente dirigida por el médico, reproducibilidad </a:t>
            </a:r>
            <a:r>
              <a:rPr lang="es-ES" dirty="0"/>
              <a:t>limitada</a:t>
            </a:r>
          </a:p>
        </p:txBody>
      </p:sp>
      <p:sp>
        <p:nvSpPr>
          <p:cNvPr id="7" name="Rectangle 2"/>
          <p:cNvSpPr>
            <a:spLocks noChangeArrowheads="1"/>
          </p:cNvSpPr>
          <p:nvPr/>
        </p:nvSpPr>
        <p:spPr bwMode="auto">
          <a:xfrm>
            <a:off x="2095500" y="6201037"/>
            <a:ext cx="447366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400" i="0" u="none" strike="noStrike" cap="none" normalizeH="0" baseline="0" dirty="0">
                <a:ln>
                  <a:noFill/>
                </a:ln>
                <a:effectLst/>
                <a:latin typeface="Calibri" panose="020F0502020204030204" pitchFamily="34" charset="0"/>
                <a:ea typeface="Arial" panose="020B0604020202020204" pitchFamily="34" charset="0"/>
              </a:rPr>
              <a:t>Coautor de esta diapositiva: Dr. </a:t>
            </a:r>
            <a:r>
              <a:rPr kumimoji="0" lang="es-ES" altLang="es-ES" sz="1400" i="0" u="none" strike="noStrike" cap="none" normalizeH="0" baseline="0" dirty="0" err="1">
                <a:ln>
                  <a:noFill/>
                </a:ln>
                <a:effectLst/>
                <a:latin typeface="Calibri" panose="020F0502020204030204" pitchFamily="34" charset="0"/>
                <a:ea typeface="Arial" panose="020B0604020202020204" pitchFamily="34" charset="0"/>
              </a:rPr>
              <a:t>Dominik</a:t>
            </a:r>
            <a:r>
              <a:rPr kumimoji="0" lang="es-ES" altLang="es-ES" sz="1400" i="0" u="none" strike="noStrike" cap="none" normalizeH="0" baseline="0" dirty="0">
                <a:ln>
                  <a:noFill/>
                </a:ln>
                <a:effectLst/>
                <a:latin typeface="Calibri" panose="020F0502020204030204" pitchFamily="34" charset="0"/>
                <a:ea typeface="Arial" panose="020B0604020202020204" pitchFamily="34" charset="0"/>
              </a:rPr>
              <a:t> Müller, </a:t>
            </a:r>
            <a:r>
              <a:rPr kumimoji="0" lang="es-ES" altLang="es-ES" sz="1400" i="0" u="none" strike="noStrike" cap="none" normalizeH="0" baseline="0" dirty="0" err="1">
                <a:ln>
                  <a:noFill/>
                </a:ln>
                <a:effectLst/>
                <a:latin typeface="Calibri" panose="020F0502020204030204" pitchFamily="34" charset="0"/>
                <a:ea typeface="Arial" panose="020B0604020202020204" pitchFamily="34" charset="0"/>
              </a:rPr>
              <a:t>Eichstädt</a:t>
            </a:r>
            <a:endParaRPr kumimoji="0" lang="en-US" altLang="es-ES" sz="2000" i="0" u="none" strike="noStrike" cap="none" normalizeH="0" baseline="0" dirty="0">
              <a:ln>
                <a:noFill/>
              </a:ln>
              <a:effectLst/>
            </a:endParaRPr>
          </a:p>
        </p:txBody>
      </p:sp>
    </p:spTree>
    <p:extLst>
      <p:ext uri="{BB962C8B-B14F-4D97-AF65-F5344CB8AC3E}">
        <p14:creationId xmlns:p14="http://schemas.microsoft.com/office/powerpoint/2010/main" val="3077419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533400" y="1371600"/>
            <a:ext cx="7851648" cy="2273424"/>
          </a:xfrm>
        </p:spPr>
        <p:txBody>
          <a:bodyPr>
            <a:normAutofit/>
          </a:bodyPr>
          <a:lstStyle/>
          <a:p>
            <a:pPr algn="ctr"/>
            <a:r>
              <a:rPr lang="es-ES" sz="3600" b="0" dirty="0">
                <a:solidFill>
                  <a:srgbClr val="FFFF00"/>
                </a:solidFill>
                <a:latin typeface="Arial" pitchFamily="34" charset="0"/>
                <a:cs typeface="Arial" pitchFamily="34" charset="0"/>
              </a:rPr>
              <a:t>Cómo llega un médico convencional a interesarse por la homeopatía?</a:t>
            </a:r>
          </a:p>
        </p:txBody>
      </p:sp>
    </p:spTree>
    <p:extLst>
      <p:ext uri="{BB962C8B-B14F-4D97-AF65-F5344CB8AC3E}">
        <p14:creationId xmlns:p14="http://schemas.microsoft.com/office/powerpoint/2010/main" val="10482492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704088"/>
            <a:ext cx="8229600" cy="852704"/>
          </a:xfrm>
        </p:spPr>
        <p:txBody>
          <a:bodyPr>
            <a:normAutofit/>
          </a:bodyPr>
          <a:lstStyle/>
          <a:p>
            <a:r>
              <a:rPr lang="es-ES" sz="3600" dirty="0">
                <a:solidFill>
                  <a:srgbClr val="FFFF00"/>
                </a:solidFill>
              </a:rPr>
              <a:t>Seguridad de las fuentes </a:t>
            </a:r>
          </a:p>
        </p:txBody>
      </p:sp>
      <p:sp>
        <p:nvSpPr>
          <p:cNvPr id="5" name="Marcador de contenido 4"/>
          <p:cNvSpPr>
            <a:spLocks noGrp="1"/>
          </p:cNvSpPr>
          <p:nvPr>
            <p:ph sz="half" idx="1"/>
          </p:nvPr>
        </p:nvSpPr>
        <p:spPr/>
        <p:txBody>
          <a:bodyPr/>
          <a:lstStyle/>
          <a:p>
            <a:pPr>
              <a:buNone/>
            </a:pPr>
            <a:r>
              <a:rPr lang="es-ES" b="1" dirty="0" err="1">
                <a:solidFill>
                  <a:srgbClr val="FFFF00"/>
                </a:solidFill>
              </a:rPr>
              <a:t>Hahnemann</a:t>
            </a:r>
            <a:endParaRPr lang="es-ES" b="1" dirty="0">
              <a:solidFill>
                <a:srgbClr val="FFFF00"/>
              </a:solidFill>
            </a:endParaRPr>
          </a:p>
          <a:p>
            <a:r>
              <a:rPr lang="es-ES" sz="2400" dirty="0"/>
              <a:t>MMP, EECC, Archivo de </a:t>
            </a:r>
            <a:r>
              <a:rPr lang="es-ES" sz="2400" dirty="0" err="1"/>
              <a:t>Stapf</a:t>
            </a:r>
            <a:r>
              <a:rPr lang="es-ES" sz="2400" dirty="0"/>
              <a:t> y MBB1846  </a:t>
            </a:r>
          </a:p>
          <a:p>
            <a:r>
              <a:rPr lang="es-ES" sz="2400" dirty="0"/>
              <a:t>muy fiable </a:t>
            </a:r>
          </a:p>
          <a:p>
            <a:r>
              <a:rPr lang="es-ES" sz="2400" dirty="0"/>
              <a:t>(incl. los grados).</a:t>
            </a:r>
            <a:r>
              <a:rPr lang="es-ES" sz="2400" b="1" i="1" dirty="0"/>
              <a:t> </a:t>
            </a:r>
            <a:endParaRPr lang="es-ES" sz="2400" dirty="0"/>
          </a:p>
        </p:txBody>
      </p:sp>
      <p:sp>
        <p:nvSpPr>
          <p:cNvPr id="6" name="Marcador de contenido 5"/>
          <p:cNvSpPr>
            <a:spLocks noGrp="1"/>
          </p:cNvSpPr>
          <p:nvPr>
            <p:ph sz="half" idx="2"/>
          </p:nvPr>
        </p:nvSpPr>
        <p:spPr>
          <a:xfrm>
            <a:off x="4648200" y="2564904"/>
            <a:ext cx="4038600" cy="3790020"/>
          </a:xfrm>
        </p:spPr>
        <p:txBody>
          <a:bodyPr/>
          <a:lstStyle/>
          <a:p>
            <a:pPr>
              <a:buNone/>
            </a:pPr>
            <a:r>
              <a:rPr lang="es-ES" b="1" dirty="0">
                <a:solidFill>
                  <a:srgbClr val="FFFF00"/>
                </a:solidFill>
              </a:rPr>
              <a:t>Kent</a:t>
            </a:r>
          </a:p>
          <a:p>
            <a:r>
              <a:rPr lang="es-ES" sz="2400" dirty="0"/>
              <a:t>El repertorio de Kent procede de diferentes fuentes (errores?, grados?).</a:t>
            </a:r>
            <a:r>
              <a:rPr lang="es-ES" sz="2400" b="1" i="1" dirty="0"/>
              <a:t> </a:t>
            </a:r>
            <a:endParaRPr lang="es-ES" sz="2400" dirty="0"/>
          </a:p>
        </p:txBody>
      </p:sp>
      <p:sp>
        <p:nvSpPr>
          <p:cNvPr id="7" name="Rectangle 2"/>
          <p:cNvSpPr>
            <a:spLocks noChangeArrowheads="1"/>
          </p:cNvSpPr>
          <p:nvPr/>
        </p:nvSpPr>
        <p:spPr bwMode="auto">
          <a:xfrm>
            <a:off x="2095500" y="6201037"/>
            <a:ext cx="447366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400" i="0" u="none" strike="noStrike" cap="none" normalizeH="0" baseline="0" dirty="0">
                <a:ln>
                  <a:noFill/>
                </a:ln>
                <a:effectLst/>
                <a:latin typeface="Calibri" panose="020F0502020204030204" pitchFamily="34" charset="0"/>
                <a:ea typeface="Arial" panose="020B0604020202020204" pitchFamily="34" charset="0"/>
              </a:rPr>
              <a:t>Coautor de esta diapositiva: Dr. </a:t>
            </a:r>
            <a:r>
              <a:rPr kumimoji="0" lang="es-ES" altLang="es-ES" sz="1400" i="0" u="none" strike="noStrike" cap="none" normalizeH="0" baseline="0" dirty="0" err="1">
                <a:ln>
                  <a:noFill/>
                </a:ln>
                <a:effectLst/>
                <a:latin typeface="Calibri" panose="020F0502020204030204" pitchFamily="34" charset="0"/>
                <a:ea typeface="Arial" panose="020B0604020202020204" pitchFamily="34" charset="0"/>
              </a:rPr>
              <a:t>Dominik</a:t>
            </a:r>
            <a:r>
              <a:rPr kumimoji="0" lang="es-ES" altLang="es-ES" sz="1400" i="0" u="none" strike="noStrike" cap="none" normalizeH="0" baseline="0" dirty="0">
                <a:ln>
                  <a:noFill/>
                </a:ln>
                <a:effectLst/>
                <a:latin typeface="Calibri" panose="020F0502020204030204" pitchFamily="34" charset="0"/>
                <a:ea typeface="Arial" panose="020B0604020202020204" pitchFamily="34" charset="0"/>
              </a:rPr>
              <a:t> Müller, </a:t>
            </a:r>
            <a:r>
              <a:rPr kumimoji="0" lang="es-ES" altLang="es-ES" sz="1400" i="0" u="none" strike="noStrike" cap="none" normalizeH="0" baseline="0" dirty="0" err="1">
                <a:ln>
                  <a:noFill/>
                </a:ln>
                <a:effectLst/>
                <a:latin typeface="Calibri" panose="020F0502020204030204" pitchFamily="34" charset="0"/>
                <a:ea typeface="Arial" panose="020B0604020202020204" pitchFamily="34" charset="0"/>
              </a:rPr>
              <a:t>Eichstädt</a:t>
            </a:r>
            <a:endParaRPr kumimoji="0" lang="en-US" altLang="es-ES" sz="2000" i="0" u="none" strike="noStrike" cap="none" normalizeH="0" baseline="0" dirty="0">
              <a:ln>
                <a:noFill/>
              </a:ln>
              <a:effectLst/>
            </a:endParaRPr>
          </a:p>
        </p:txBody>
      </p:sp>
    </p:spTree>
    <p:extLst>
      <p:ext uri="{BB962C8B-B14F-4D97-AF65-F5344CB8AC3E}">
        <p14:creationId xmlns:p14="http://schemas.microsoft.com/office/powerpoint/2010/main" val="8344160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457200" y="704088"/>
            <a:ext cx="8229600" cy="852704"/>
          </a:xfrm>
        </p:spPr>
        <p:txBody>
          <a:bodyPr>
            <a:normAutofit/>
          </a:bodyPr>
          <a:lstStyle/>
          <a:p>
            <a:r>
              <a:rPr lang="es-ES" sz="3600" dirty="0">
                <a:solidFill>
                  <a:srgbClr val="FFFF00"/>
                </a:solidFill>
              </a:rPr>
              <a:t>Caso Kent</a:t>
            </a:r>
          </a:p>
        </p:txBody>
      </p:sp>
      <p:sp>
        <p:nvSpPr>
          <p:cNvPr id="6" name="Marcador de contenido 5"/>
          <p:cNvSpPr>
            <a:spLocks noGrp="1"/>
          </p:cNvSpPr>
          <p:nvPr>
            <p:ph idx="1"/>
          </p:nvPr>
        </p:nvSpPr>
        <p:spPr/>
        <p:txBody>
          <a:bodyPr>
            <a:normAutofit fontScale="92500" lnSpcReduction="10000"/>
          </a:bodyPr>
          <a:lstStyle/>
          <a:p>
            <a:r>
              <a:rPr lang="es-ES" dirty="0"/>
              <a:t>Sr.  M., 53 años, padre de 3 niños atendidos en mi consulta. Una vez convencido del efecto de la homeopatía, se decide a presentarse en la consulta para el tratamiento de su “trastorno de la visión”. </a:t>
            </a:r>
          </a:p>
          <a:p>
            <a:r>
              <a:rPr lang="es-ES" dirty="0"/>
              <a:t>Dicho trastorno se presenta súbitamente en el ojo izquierdo en forma de una tira o una grieta a través de la imagen. Puede durar unas cuantas horas y se acompaña de una sensación de presión. Después se manifiesta una cefalea izquierda que empeora a lo largo del a noche y es peor por la mañana cuando se despierta.  Los paños húmedos y el calor de la cama empeoran la sintomatología.</a:t>
            </a:r>
          </a:p>
          <a:p>
            <a:r>
              <a:rPr lang="es-ES" dirty="0"/>
              <a:t> Diagnóstico clínico: </a:t>
            </a:r>
            <a:r>
              <a:rPr lang="es-ES" i="1" dirty="0">
                <a:solidFill>
                  <a:srgbClr val="FFFF00"/>
                </a:solidFill>
              </a:rPr>
              <a:t>Migraña acompañada</a:t>
            </a:r>
            <a:endParaRPr lang="es-ES" dirty="0">
              <a:solidFill>
                <a:srgbClr val="FFFF00"/>
              </a:solidFill>
            </a:endParaRPr>
          </a:p>
        </p:txBody>
      </p:sp>
    </p:spTree>
    <p:extLst>
      <p:ext uri="{BB962C8B-B14F-4D97-AF65-F5344CB8AC3E}">
        <p14:creationId xmlns:p14="http://schemas.microsoft.com/office/powerpoint/2010/main" val="6155735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996720"/>
          </a:xfrm>
        </p:spPr>
        <p:txBody>
          <a:bodyPr>
            <a:normAutofit/>
          </a:bodyPr>
          <a:lstStyle/>
          <a:p>
            <a:r>
              <a:rPr lang="es-ES" sz="3600" dirty="0">
                <a:solidFill>
                  <a:srgbClr val="FFFF00"/>
                </a:solidFill>
              </a:rPr>
              <a:t>Antecedentes del paciente</a:t>
            </a:r>
          </a:p>
        </p:txBody>
      </p:sp>
      <p:sp>
        <p:nvSpPr>
          <p:cNvPr id="3" name="Marcador de contenido 2"/>
          <p:cNvSpPr>
            <a:spLocks noGrp="1"/>
          </p:cNvSpPr>
          <p:nvPr>
            <p:ph idx="1"/>
          </p:nvPr>
        </p:nvSpPr>
        <p:spPr/>
        <p:txBody>
          <a:bodyPr/>
          <a:lstStyle/>
          <a:p>
            <a:r>
              <a:rPr lang="es-ES" sz="2400" dirty="0"/>
              <a:t>Desde hace años, padece de rinitis con secreción amarilla por la nariz.</a:t>
            </a:r>
          </a:p>
          <a:p>
            <a:r>
              <a:rPr lang="es-ES" sz="2400" dirty="0" err="1"/>
              <a:t>Poliartritis</a:t>
            </a:r>
            <a:r>
              <a:rPr lang="es-ES" sz="2400" dirty="0"/>
              <a:t> de accesos recidivantes que su médico de cabecera trata con AINE. </a:t>
            </a:r>
          </a:p>
          <a:p>
            <a:r>
              <a:rPr lang="es-ES" sz="2400" dirty="0"/>
              <a:t>Hipertensión arterial para lo que también recibe tratamiento convencional. </a:t>
            </a:r>
          </a:p>
          <a:p>
            <a:r>
              <a:rPr lang="es-ES" sz="2400" dirty="0"/>
              <a:t>Trastornos recidivantes del sueño tras esfuerzo mental intensivo (varias horas de insomnio después de medianoche). </a:t>
            </a:r>
          </a:p>
          <a:p>
            <a:r>
              <a:rPr lang="es-ES" sz="2400" dirty="0"/>
              <a:t>Olor corporal</a:t>
            </a:r>
          </a:p>
          <a:p>
            <a:endParaRPr lang="es-ES" dirty="0"/>
          </a:p>
        </p:txBody>
      </p:sp>
    </p:spTree>
    <p:extLst>
      <p:ext uri="{BB962C8B-B14F-4D97-AF65-F5344CB8AC3E}">
        <p14:creationId xmlns:p14="http://schemas.microsoft.com/office/powerpoint/2010/main" val="30905984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924712"/>
          </a:xfrm>
        </p:spPr>
        <p:txBody>
          <a:bodyPr>
            <a:normAutofit/>
          </a:bodyPr>
          <a:lstStyle/>
          <a:p>
            <a:r>
              <a:rPr lang="es-ES" sz="3600" dirty="0" err="1">
                <a:solidFill>
                  <a:srgbClr val="FFFF00"/>
                </a:solidFill>
              </a:rPr>
              <a:t>Repertorización</a:t>
            </a:r>
            <a:r>
              <a:rPr lang="es-ES" sz="3600" dirty="0">
                <a:solidFill>
                  <a:srgbClr val="FFFF00"/>
                </a:solidFill>
              </a:rPr>
              <a:t> con Kent</a:t>
            </a:r>
          </a:p>
        </p:txBody>
      </p:sp>
      <p:sp>
        <p:nvSpPr>
          <p:cNvPr id="3" name="Marcador de contenido 2"/>
          <p:cNvSpPr>
            <a:spLocks noGrp="1"/>
          </p:cNvSpPr>
          <p:nvPr>
            <p:ph idx="1"/>
          </p:nvPr>
        </p:nvSpPr>
        <p:spPr>
          <a:xfrm>
            <a:off x="228600" y="1858523"/>
            <a:ext cx="8686800" cy="4389120"/>
          </a:xfrm>
        </p:spPr>
        <p:txBody>
          <a:bodyPr>
            <a:normAutofit/>
          </a:bodyPr>
          <a:lstStyle/>
          <a:p>
            <a:pPr marL="342900" indent="0">
              <a:spcBef>
                <a:spcPts val="1680"/>
              </a:spcBef>
              <a:spcAft>
                <a:spcPts val="630"/>
              </a:spcAft>
            </a:pPr>
            <a:r>
              <a:rPr lang="en-US" sz="2000" dirty="0" err="1">
                <a:solidFill>
                  <a:srgbClr val="FFFF00"/>
                </a:solidFill>
                <a:latin typeface="+mj-lt"/>
              </a:rPr>
              <a:t>Visión</a:t>
            </a:r>
            <a:r>
              <a:rPr lang="en-US" sz="2000" dirty="0">
                <a:solidFill>
                  <a:srgbClr val="FFFF00"/>
                </a:solidFill>
                <a:latin typeface="+mj-lt"/>
              </a:rPr>
              <a:t>, </a:t>
            </a:r>
            <a:r>
              <a:rPr lang="en-US" sz="2000" dirty="0" err="1">
                <a:solidFill>
                  <a:srgbClr val="FFFF00"/>
                </a:solidFill>
                <a:latin typeface="+mj-lt"/>
              </a:rPr>
              <a:t>ilusiones</a:t>
            </a:r>
            <a:r>
              <a:rPr lang="en-US" sz="2000" dirty="0">
                <a:solidFill>
                  <a:srgbClr val="FFFF00"/>
                </a:solidFill>
                <a:latin typeface="+mj-lt"/>
              </a:rPr>
              <a:t>, </a:t>
            </a:r>
            <a:r>
              <a:rPr lang="en-US" sz="2000" dirty="0" err="1">
                <a:solidFill>
                  <a:srgbClr val="FFFF00"/>
                </a:solidFill>
                <a:latin typeface="+mj-lt"/>
              </a:rPr>
              <a:t>tiras</a:t>
            </a:r>
            <a:r>
              <a:rPr lang="en-US" sz="2000" dirty="0">
                <a:solidFill>
                  <a:srgbClr val="FFFF00"/>
                </a:solidFill>
                <a:latin typeface="+mj-lt"/>
              </a:rPr>
              <a:t>: </a:t>
            </a:r>
            <a:r>
              <a:rPr lang="en-US" sz="2000" b="1" dirty="0">
                <a:solidFill>
                  <a:srgbClr val="FFFFFF"/>
                </a:solidFill>
                <a:latin typeface="+mj-lt"/>
              </a:rPr>
              <a:t>Con,</a:t>
            </a:r>
            <a:r>
              <a:rPr lang="en-US" sz="2000" i="1" spc="50" dirty="0">
                <a:solidFill>
                  <a:srgbClr val="FFFFFF"/>
                </a:solidFill>
                <a:latin typeface="+mj-lt"/>
              </a:rPr>
              <a:t> Sep, </a:t>
            </a:r>
            <a:r>
              <a:rPr lang="en-US" sz="2000" i="1" spc="50" dirty="0" err="1">
                <a:solidFill>
                  <a:srgbClr val="FFFFFF"/>
                </a:solidFill>
                <a:latin typeface="+mj-lt"/>
              </a:rPr>
              <a:t>Sulf</a:t>
            </a:r>
            <a:r>
              <a:rPr lang="en-US" sz="2000" i="1" spc="50" dirty="0">
                <a:solidFill>
                  <a:srgbClr val="FFFFFF"/>
                </a:solidFill>
                <a:latin typeface="+mj-lt"/>
              </a:rPr>
              <a:t>,</a:t>
            </a:r>
            <a:r>
              <a:rPr lang="en-US" sz="2000" dirty="0">
                <a:solidFill>
                  <a:srgbClr val="FFFFFF"/>
                </a:solidFill>
                <a:latin typeface="+mj-lt"/>
              </a:rPr>
              <a:t> </a:t>
            </a:r>
            <a:r>
              <a:rPr lang="en-US" sz="2000" dirty="0" err="1">
                <a:solidFill>
                  <a:srgbClr val="FFFFFF"/>
                </a:solidFill>
                <a:latin typeface="+mj-lt"/>
              </a:rPr>
              <a:t>Thuj</a:t>
            </a:r>
            <a:endParaRPr lang="en-US" sz="2000" dirty="0">
              <a:solidFill>
                <a:srgbClr val="FFFFFF"/>
              </a:solidFill>
              <a:latin typeface="+mj-lt"/>
            </a:endParaRPr>
          </a:p>
          <a:p>
            <a:pPr marL="342900" marR="2590800" indent="0">
              <a:spcAft>
                <a:spcPts val="630"/>
              </a:spcAft>
            </a:pPr>
            <a:r>
              <a:rPr lang="en-US" sz="2000" dirty="0">
                <a:solidFill>
                  <a:srgbClr val="FFFF00"/>
                </a:solidFill>
                <a:latin typeface="+mj-lt"/>
              </a:rPr>
              <a:t> Ojos, dolor, </a:t>
            </a:r>
            <a:r>
              <a:rPr lang="en-US" sz="2000" dirty="0" err="1">
                <a:solidFill>
                  <a:srgbClr val="FFFF00"/>
                </a:solidFill>
                <a:latin typeface="+mj-lt"/>
              </a:rPr>
              <a:t>izquierda</a:t>
            </a:r>
            <a:r>
              <a:rPr lang="en-US" sz="2000" dirty="0">
                <a:solidFill>
                  <a:srgbClr val="FFFF00"/>
                </a:solidFill>
                <a:latin typeface="+mj-lt"/>
              </a:rPr>
              <a:t>: </a:t>
            </a:r>
            <a:r>
              <a:rPr lang="en-US" sz="2000" i="1" spc="50" dirty="0" err="1">
                <a:solidFill>
                  <a:srgbClr val="FFFFFF"/>
                </a:solidFill>
                <a:latin typeface="+mj-lt"/>
              </a:rPr>
              <a:t>Sulph</a:t>
            </a:r>
            <a:endParaRPr lang="en-US" sz="2000" i="1" spc="50" dirty="0">
              <a:solidFill>
                <a:srgbClr val="FFFFFF"/>
              </a:solidFill>
              <a:latin typeface="+mj-lt"/>
            </a:endParaRPr>
          </a:p>
          <a:p>
            <a:pPr marL="342900" marR="2590800" indent="0">
              <a:lnSpc>
                <a:spcPts val="2304"/>
              </a:lnSpc>
            </a:pPr>
            <a:r>
              <a:rPr lang="en-US" sz="2000" dirty="0">
                <a:solidFill>
                  <a:srgbClr val="FFFF00"/>
                </a:solidFill>
                <a:latin typeface="+mj-lt"/>
              </a:rPr>
              <a:t> </a:t>
            </a:r>
            <a:r>
              <a:rPr lang="en-US" sz="2000" dirty="0" err="1">
                <a:solidFill>
                  <a:srgbClr val="FFFF00"/>
                </a:solidFill>
                <a:latin typeface="+mj-lt"/>
              </a:rPr>
              <a:t>Cabeza</a:t>
            </a:r>
            <a:r>
              <a:rPr lang="en-US" sz="2000" dirty="0">
                <a:solidFill>
                  <a:srgbClr val="FFFF00"/>
                </a:solidFill>
                <a:latin typeface="+mj-lt"/>
              </a:rPr>
              <a:t>, dolor, </a:t>
            </a:r>
            <a:r>
              <a:rPr lang="en-US" sz="2000" dirty="0" err="1">
                <a:solidFill>
                  <a:srgbClr val="FFFF00"/>
                </a:solidFill>
                <a:latin typeface="+mj-lt"/>
              </a:rPr>
              <a:t>izquierda</a:t>
            </a:r>
            <a:r>
              <a:rPr lang="en-US" sz="2000" dirty="0">
                <a:solidFill>
                  <a:srgbClr val="FFFF00"/>
                </a:solidFill>
                <a:latin typeface="+mj-lt"/>
              </a:rPr>
              <a:t>: </a:t>
            </a:r>
            <a:r>
              <a:rPr lang="en-US" sz="2000" spc="50" dirty="0">
                <a:solidFill>
                  <a:srgbClr val="FFFFFF"/>
                </a:solidFill>
                <a:latin typeface="+mj-lt"/>
              </a:rPr>
              <a:t>Con,</a:t>
            </a:r>
            <a:r>
              <a:rPr lang="en-US" sz="2000" b="1" spc="50" dirty="0">
                <a:solidFill>
                  <a:srgbClr val="FFFFFF"/>
                </a:solidFill>
                <a:latin typeface="+mj-lt"/>
              </a:rPr>
              <a:t> Sep,</a:t>
            </a:r>
            <a:r>
              <a:rPr lang="en-US" sz="2000" i="1" spc="50" dirty="0">
                <a:solidFill>
                  <a:srgbClr val="FFFFFF"/>
                </a:solidFill>
                <a:latin typeface="+mj-lt"/>
              </a:rPr>
              <a:t> </a:t>
            </a:r>
            <a:r>
              <a:rPr lang="en-US" sz="2000" i="1" spc="50" dirty="0" err="1">
                <a:solidFill>
                  <a:srgbClr val="FFFFFF"/>
                </a:solidFill>
                <a:latin typeface="+mj-lt"/>
              </a:rPr>
              <a:t>Sulph</a:t>
            </a:r>
            <a:r>
              <a:rPr lang="en-US" sz="2000" i="1" spc="50" dirty="0">
                <a:solidFill>
                  <a:srgbClr val="FFFFFF"/>
                </a:solidFill>
                <a:latin typeface="+mj-lt"/>
              </a:rPr>
              <a:t>, </a:t>
            </a:r>
            <a:r>
              <a:rPr lang="en-US" sz="2000" i="1" spc="50" dirty="0" err="1">
                <a:solidFill>
                  <a:srgbClr val="FFFFFF"/>
                </a:solidFill>
                <a:latin typeface="+mj-lt"/>
              </a:rPr>
              <a:t>Thuj</a:t>
            </a:r>
            <a:r>
              <a:rPr lang="en-US" sz="2000" i="1" spc="50" dirty="0">
                <a:solidFill>
                  <a:srgbClr val="FFFFFF"/>
                </a:solidFill>
                <a:latin typeface="+mj-lt"/>
              </a:rPr>
              <a:t> </a:t>
            </a:r>
          </a:p>
          <a:p>
            <a:pPr marL="342900" marR="2590800" indent="0">
              <a:lnSpc>
                <a:spcPts val="2304"/>
              </a:lnSpc>
            </a:pPr>
            <a:r>
              <a:rPr lang="en-US" sz="2000" i="1" spc="50" dirty="0">
                <a:solidFill>
                  <a:srgbClr val="FFFFFF"/>
                </a:solidFill>
                <a:latin typeface="+mj-lt"/>
              </a:rPr>
              <a:t> </a:t>
            </a:r>
            <a:r>
              <a:rPr lang="en-US" sz="2000" dirty="0" err="1">
                <a:solidFill>
                  <a:srgbClr val="FFFF00"/>
                </a:solidFill>
                <a:latin typeface="+mj-lt"/>
              </a:rPr>
              <a:t>Cabeza</a:t>
            </a:r>
            <a:r>
              <a:rPr lang="en-US" sz="2000" dirty="0">
                <a:solidFill>
                  <a:srgbClr val="FFFF00"/>
                </a:solidFill>
                <a:latin typeface="+mj-lt"/>
              </a:rPr>
              <a:t>, dolor, </a:t>
            </a:r>
            <a:r>
              <a:rPr lang="en-US" sz="2000" dirty="0" err="1">
                <a:solidFill>
                  <a:srgbClr val="FFFF00"/>
                </a:solidFill>
                <a:latin typeface="+mj-lt"/>
              </a:rPr>
              <a:t>noche</a:t>
            </a:r>
            <a:r>
              <a:rPr lang="en-US" sz="2000" dirty="0">
                <a:solidFill>
                  <a:srgbClr val="FFFF00"/>
                </a:solidFill>
                <a:latin typeface="+mj-lt"/>
              </a:rPr>
              <a:t>: </a:t>
            </a:r>
            <a:r>
              <a:rPr lang="en-US" sz="2000" spc="50" dirty="0">
                <a:solidFill>
                  <a:srgbClr val="FFFFFF"/>
                </a:solidFill>
                <a:latin typeface="+mj-lt"/>
              </a:rPr>
              <a:t>Con, Sep,</a:t>
            </a:r>
            <a:r>
              <a:rPr lang="en-US" sz="2000" i="1" spc="50" dirty="0">
                <a:solidFill>
                  <a:srgbClr val="FFFFFF"/>
                </a:solidFill>
                <a:latin typeface="+mj-lt"/>
              </a:rPr>
              <a:t> </a:t>
            </a:r>
            <a:r>
              <a:rPr lang="en-US" sz="2000" i="1" spc="50" dirty="0" err="1">
                <a:solidFill>
                  <a:srgbClr val="FFFFFF"/>
                </a:solidFill>
                <a:latin typeface="+mj-lt"/>
              </a:rPr>
              <a:t>Sulph</a:t>
            </a:r>
            <a:r>
              <a:rPr lang="en-US" sz="2000" i="1" spc="50" dirty="0">
                <a:solidFill>
                  <a:srgbClr val="FFFFFF"/>
                </a:solidFill>
                <a:latin typeface="+mj-lt"/>
              </a:rPr>
              <a:t>, </a:t>
            </a:r>
            <a:r>
              <a:rPr lang="en-US" sz="2000" i="1" spc="50" dirty="0" err="1">
                <a:solidFill>
                  <a:srgbClr val="FFFFFF"/>
                </a:solidFill>
                <a:latin typeface="+mj-lt"/>
              </a:rPr>
              <a:t>Thuj</a:t>
            </a:r>
            <a:endParaRPr lang="en-US" sz="2000" i="1" spc="50" dirty="0">
              <a:solidFill>
                <a:srgbClr val="FFFFFF"/>
              </a:solidFill>
              <a:latin typeface="+mj-lt"/>
            </a:endParaRPr>
          </a:p>
          <a:p>
            <a:pPr marL="342900" marR="2590800" indent="0">
              <a:lnSpc>
                <a:spcPts val="2304"/>
              </a:lnSpc>
              <a:tabLst>
                <a:tab pos="6543675" algn="l"/>
              </a:tabLst>
            </a:pPr>
            <a:r>
              <a:rPr lang="en-US" sz="2000" dirty="0">
                <a:solidFill>
                  <a:srgbClr val="FFFF00"/>
                </a:solidFill>
                <a:latin typeface="+mj-lt"/>
              </a:rPr>
              <a:t> </a:t>
            </a:r>
            <a:r>
              <a:rPr lang="en-US" sz="2000" dirty="0" err="1">
                <a:solidFill>
                  <a:srgbClr val="FFFF00"/>
                </a:solidFill>
                <a:latin typeface="+mj-lt"/>
              </a:rPr>
              <a:t>Cabeza</a:t>
            </a:r>
            <a:r>
              <a:rPr lang="en-US" sz="2000" dirty="0">
                <a:solidFill>
                  <a:srgbClr val="FFFF00"/>
                </a:solidFill>
                <a:latin typeface="+mj-lt"/>
              </a:rPr>
              <a:t>, dolor, </a:t>
            </a:r>
            <a:r>
              <a:rPr lang="en-US" sz="2000" dirty="0" err="1">
                <a:solidFill>
                  <a:srgbClr val="FFFF00"/>
                </a:solidFill>
                <a:latin typeface="+mj-lt"/>
              </a:rPr>
              <a:t>despertar</a:t>
            </a:r>
            <a:r>
              <a:rPr lang="en-US" sz="2000" dirty="0">
                <a:solidFill>
                  <a:srgbClr val="FFFF00"/>
                </a:solidFill>
                <a:latin typeface="+mj-lt"/>
              </a:rPr>
              <a:t>, al: </a:t>
            </a:r>
            <a:r>
              <a:rPr lang="en-US" sz="2000" spc="50" dirty="0">
                <a:solidFill>
                  <a:srgbClr val="FFFFFF"/>
                </a:solidFill>
                <a:latin typeface="+mj-lt"/>
              </a:rPr>
              <a:t>Con,</a:t>
            </a:r>
            <a:r>
              <a:rPr lang="en-US" sz="2000" i="1" spc="50" dirty="0">
                <a:solidFill>
                  <a:srgbClr val="FFFFFF"/>
                </a:solidFill>
                <a:latin typeface="+mj-lt"/>
              </a:rPr>
              <a:t> Sep, </a:t>
            </a:r>
            <a:r>
              <a:rPr lang="en-US" sz="2000" i="1" spc="50" dirty="0" err="1">
                <a:solidFill>
                  <a:srgbClr val="FFFFFF"/>
                </a:solidFill>
                <a:latin typeface="+mj-lt"/>
              </a:rPr>
              <a:t>Sulph</a:t>
            </a:r>
            <a:r>
              <a:rPr lang="en-US" sz="2000" i="1" spc="50" dirty="0">
                <a:solidFill>
                  <a:srgbClr val="FFFFFF"/>
                </a:solidFill>
                <a:latin typeface="+mj-lt"/>
              </a:rPr>
              <a:t>, </a:t>
            </a:r>
            <a:r>
              <a:rPr lang="en-US" sz="2000" i="1" spc="50" dirty="0" err="1">
                <a:solidFill>
                  <a:srgbClr val="FFFFFF"/>
                </a:solidFill>
                <a:latin typeface="+mj-lt"/>
              </a:rPr>
              <a:t>Thuj</a:t>
            </a:r>
            <a:endParaRPr lang="en-US" sz="2000" i="1" spc="50" dirty="0">
              <a:solidFill>
                <a:srgbClr val="FFFFFF"/>
              </a:solidFill>
              <a:latin typeface="+mj-lt"/>
            </a:endParaRPr>
          </a:p>
          <a:p>
            <a:pPr marL="342900" indent="0">
              <a:lnSpc>
                <a:spcPts val="2304"/>
              </a:lnSpc>
            </a:pPr>
            <a:r>
              <a:rPr lang="en-US" sz="2000" dirty="0">
                <a:solidFill>
                  <a:srgbClr val="FFFF00"/>
                </a:solidFill>
                <a:latin typeface="+mj-lt"/>
              </a:rPr>
              <a:t> </a:t>
            </a:r>
            <a:r>
              <a:rPr lang="en-US" sz="2000" dirty="0" err="1">
                <a:solidFill>
                  <a:srgbClr val="FFFF00"/>
                </a:solidFill>
                <a:latin typeface="+mj-lt"/>
              </a:rPr>
              <a:t>Enfriarse</a:t>
            </a:r>
            <a:r>
              <a:rPr lang="en-US" sz="2000" dirty="0">
                <a:solidFill>
                  <a:srgbClr val="FFFF00"/>
                </a:solidFill>
                <a:latin typeface="+mj-lt"/>
              </a:rPr>
              <a:t> </a:t>
            </a:r>
            <a:r>
              <a:rPr lang="en-US" sz="2000" dirty="0" err="1">
                <a:solidFill>
                  <a:srgbClr val="FFFF00"/>
                </a:solidFill>
                <a:latin typeface="+mj-lt"/>
              </a:rPr>
              <a:t>empeora</a:t>
            </a:r>
            <a:r>
              <a:rPr lang="en-US" sz="2000" dirty="0">
                <a:solidFill>
                  <a:srgbClr val="FFFF00"/>
                </a:solidFill>
                <a:latin typeface="+mj-lt"/>
              </a:rPr>
              <a:t> (&lt; </a:t>
            </a:r>
            <a:r>
              <a:rPr lang="en-US" sz="2000" dirty="0" err="1">
                <a:solidFill>
                  <a:srgbClr val="FFFF00"/>
                </a:solidFill>
                <a:latin typeface="+mj-lt"/>
              </a:rPr>
              <a:t>envoltura</a:t>
            </a:r>
            <a:r>
              <a:rPr lang="en-US" sz="2000" dirty="0">
                <a:solidFill>
                  <a:srgbClr val="FFFF00"/>
                </a:solidFill>
                <a:latin typeface="+mj-lt"/>
              </a:rPr>
              <a:t> </a:t>
            </a:r>
            <a:r>
              <a:rPr lang="en-US" sz="2000" dirty="0" err="1">
                <a:solidFill>
                  <a:srgbClr val="FFFF00"/>
                </a:solidFill>
                <a:latin typeface="+mj-lt"/>
              </a:rPr>
              <a:t>húmeda</a:t>
            </a:r>
            <a:r>
              <a:rPr lang="en-US" sz="2000" dirty="0">
                <a:solidFill>
                  <a:srgbClr val="FFFF00"/>
                </a:solidFill>
                <a:latin typeface="+mj-lt"/>
              </a:rPr>
              <a:t>) </a:t>
            </a:r>
            <a:r>
              <a:rPr lang="en-US" sz="2000" i="1" spc="50" dirty="0">
                <a:solidFill>
                  <a:srgbClr val="FFFFFF"/>
                </a:solidFill>
                <a:latin typeface="+mj-lt"/>
              </a:rPr>
              <a:t>Con,</a:t>
            </a:r>
            <a:r>
              <a:rPr lang="en-US" sz="2000" b="1" dirty="0">
                <a:solidFill>
                  <a:srgbClr val="FFFFFF"/>
                </a:solidFill>
                <a:latin typeface="+mj-lt"/>
              </a:rPr>
              <a:t> Sep,</a:t>
            </a:r>
            <a:r>
              <a:rPr lang="en-US" sz="2000" i="1" spc="50" dirty="0">
                <a:solidFill>
                  <a:srgbClr val="FFFFFF"/>
                </a:solidFill>
                <a:latin typeface="+mj-lt"/>
              </a:rPr>
              <a:t> </a:t>
            </a:r>
            <a:r>
              <a:rPr lang="en-US" sz="2000" i="1" spc="50" dirty="0" err="1">
                <a:solidFill>
                  <a:srgbClr val="FFFFFF"/>
                </a:solidFill>
                <a:latin typeface="+mj-lt"/>
              </a:rPr>
              <a:t>Sulph</a:t>
            </a:r>
            <a:r>
              <a:rPr lang="en-US" sz="2000" i="1" spc="50" dirty="0">
                <a:solidFill>
                  <a:srgbClr val="FFFFFF"/>
                </a:solidFill>
                <a:latin typeface="+mj-lt"/>
              </a:rPr>
              <a:t>, </a:t>
            </a:r>
            <a:r>
              <a:rPr lang="en-US" sz="2000" i="1" spc="50" dirty="0" err="1">
                <a:solidFill>
                  <a:srgbClr val="FFFFFF"/>
                </a:solidFill>
                <a:latin typeface="+mj-lt"/>
              </a:rPr>
              <a:t>Thuj</a:t>
            </a:r>
            <a:endParaRPr lang="en-US" sz="2000" i="1" spc="50" dirty="0">
              <a:solidFill>
                <a:srgbClr val="FFFFFF"/>
              </a:solidFill>
              <a:latin typeface="+mj-lt"/>
            </a:endParaRPr>
          </a:p>
          <a:p>
            <a:pPr marL="342900" indent="0">
              <a:lnSpc>
                <a:spcPts val="2304"/>
              </a:lnSpc>
            </a:pPr>
            <a:r>
              <a:rPr lang="en-US" sz="2000" dirty="0">
                <a:solidFill>
                  <a:srgbClr val="FFFF00"/>
                </a:solidFill>
                <a:latin typeface="+mj-lt"/>
              </a:rPr>
              <a:t> </a:t>
            </a:r>
            <a:r>
              <a:rPr lang="en-US" sz="2000" dirty="0" err="1">
                <a:solidFill>
                  <a:srgbClr val="FFFF00"/>
                </a:solidFill>
                <a:latin typeface="+mj-lt"/>
              </a:rPr>
              <a:t>Calor</a:t>
            </a:r>
            <a:r>
              <a:rPr lang="en-US" sz="2000" dirty="0">
                <a:solidFill>
                  <a:srgbClr val="FFFF00"/>
                </a:solidFill>
                <a:latin typeface="+mj-lt"/>
              </a:rPr>
              <a:t> de la </a:t>
            </a:r>
            <a:r>
              <a:rPr lang="en-US" sz="2000" dirty="0" err="1">
                <a:solidFill>
                  <a:srgbClr val="FFFF00"/>
                </a:solidFill>
                <a:latin typeface="+mj-lt"/>
              </a:rPr>
              <a:t>cama</a:t>
            </a:r>
            <a:r>
              <a:rPr lang="en-US" sz="2000" dirty="0">
                <a:solidFill>
                  <a:srgbClr val="FFFF00"/>
                </a:solidFill>
                <a:latin typeface="+mj-lt"/>
              </a:rPr>
              <a:t> </a:t>
            </a:r>
            <a:r>
              <a:rPr lang="en-US" sz="2000" dirty="0" err="1">
                <a:solidFill>
                  <a:srgbClr val="FFFF00"/>
                </a:solidFill>
                <a:latin typeface="+mj-lt"/>
              </a:rPr>
              <a:t>empeora</a:t>
            </a:r>
            <a:r>
              <a:rPr lang="en-US" sz="2000" dirty="0">
                <a:solidFill>
                  <a:srgbClr val="FFFF00"/>
                </a:solidFill>
                <a:latin typeface="+mj-lt"/>
              </a:rPr>
              <a:t>: </a:t>
            </a:r>
            <a:r>
              <a:rPr lang="en-US" sz="2000" b="1" dirty="0" err="1">
                <a:solidFill>
                  <a:srgbClr val="FFFFFF"/>
                </a:solidFill>
                <a:latin typeface="+mj-lt"/>
              </a:rPr>
              <a:t>Sulph</a:t>
            </a:r>
            <a:r>
              <a:rPr lang="en-US" sz="2000" b="1" dirty="0">
                <a:solidFill>
                  <a:srgbClr val="FFFFFF"/>
                </a:solidFill>
                <a:latin typeface="+mj-lt"/>
              </a:rPr>
              <a:t>,</a:t>
            </a:r>
            <a:r>
              <a:rPr lang="en-US" sz="2000" i="1" spc="50" dirty="0">
                <a:solidFill>
                  <a:srgbClr val="FFFFFF"/>
                </a:solidFill>
                <a:latin typeface="+mj-lt"/>
              </a:rPr>
              <a:t> </a:t>
            </a:r>
            <a:r>
              <a:rPr lang="en-US" sz="2000" i="1" spc="50" dirty="0" err="1">
                <a:solidFill>
                  <a:srgbClr val="FFFFFF"/>
                </a:solidFill>
                <a:latin typeface="+mj-lt"/>
              </a:rPr>
              <a:t>Thuj</a:t>
            </a:r>
            <a:endParaRPr lang="en-US" sz="2000" i="1" spc="50" dirty="0">
              <a:solidFill>
                <a:srgbClr val="FFFFFF"/>
              </a:solidFill>
              <a:latin typeface="+mj-lt"/>
            </a:endParaRPr>
          </a:p>
          <a:p>
            <a:pPr marL="342900" indent="0">
              <a:lnSpc>
                <a:spcPts val="2304"/>
              </a:lnSpc>
            </a:pPr>
            <a:endParaRPr lang="en-US" sz="2000" i="1" spc="50" dirty="0">
              <a:solidFill>
                <a:srgbClr val="FFFFFF"/>
              </a:solidFill>
              <a:latin typeface="+mj-lt"/>
            </a:endParaRPr>
          </a:p>
          <a:p>
            <a:pPr marL="342900" indent="0">
              <a:lnSpc>
                <a:spcPts val="2304"/>
              </a:lnSpc>
              <a:buNone/>
            </a:pPr>
            <a:r>
              <a:rPr lang="en-US" sz="2000" spc="50" dirty="0" err="1">
                <a:solidFill>
                  <a:srgbClr val="FFFFFF"/>
                </a:solidFill>
                <a:latin typeface="+mj-lt"/>
              </a:rPr>
              <a:t>Diagnóstico</a:t>
            </a:r>
            <a:r>
              <a:rPr lang="en-US" sz="2000" spc="50" dirty="0">
                <a:solidFill>
                  <a:srgbClr val="FFFFFF"/>
                </a:solidFill>
                <a:latin typeface="+mj-lt"/>
              </a:rPr>
              <a:t> </a:t>
            </a:r>
            <a:r>
              <a:rPr lang="en-US" sz="2000" spc="50" dirty="0" err="1">
                <a:solidFill>
                  <a:srgbClr val="FFFFFF"/>
                </a:solidFill>
                <a:latin typeface="+mj-lt"/>
              </a:rPr>
              <a:t>diferencial</a:t>
            </a:r>
            <a:r>
              <a:rPr lang="en-US" sz="2000" spc="50" dirty="0">
                <a:solidFill>
                  <a:srgbClr val="FFFFFF"/>
                </a:solidFill>
                <a:latin typeface="+mj-lt"/>
              </a:rPr>
              <a:t> </a:t>
            </a:r>
            <a:r>
              <a:rPr lang="en-US" sz="2000" spc="50" dirty="0" err="1">
                <a:solidFill>
                  <a:srgbClr val="FFFFFF"/>
                </a:solidFill>
                <a:latin typeface="+mj-lt"/>
              </a:rPr>
              <a:t>homeopático</a:t>
            </a:r>
            <a:r>
              <a:rPr lang="en-US" sz="2000" spc="50" dirty="0">
                <a:solidFill>
                  <a:srgbClr val="FFFFFF"/>
                </a:solidFill>
                <a:latin typeface="+mj-lt"/>
              </a:rPr>
              <a:t>: </a:t>
            </a:r>
            <a:r>
              <a:rPr lang="en-US" sz="2000" i="1" spc="50" dirty="0">
                <a:solidFill>
                  <a:srgbClr val="FFFF00"/>
                </a:solidFill>
                <a:latin typeface="+mj-lt"/>
              </a:rPr>
              <a:t>1. Sulphur, 2. </a:t>
            </a:r>
            <a:r>
              <a:rPr lang="en-US" sz="2000" i="1" spc="50" dirty="0" err="1">
                <a:solidFill>
                  <a:srgbClr val="FFFF00"/>
                </a:solidFill>
                <a:latin typeface="+mj-lt"/>
              </a:rPr>
              <a:t>Thuja</a:t>
            </a:r>
            <a:endParaRPr lang="en-US" sz="2000" i="1" spc="50" dirty="0">
              <a:solidFill>
                <a:srgbClr val="FFFF00"/>
              </a:solidFill>
              <a:latin typeface="+mj-lt"/>
            </a:endParaRPr>
          </a:p>
          <a:p>
            <a:endParaRPr lang="es-ES" dirty="0"/>
          </a:p>
        </p:txBody>
      </p:sp>
    </p:spTree>
    <p:extLst>
      <p:ext uri="{BB962C8B-B14F-4D97-AF65-F5344CB8AC3E}">
        <p14:creationId xmlns:p14="http://schemas.microsoft.com/office/powerpoint/2010/main" val="29228269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924712"/>
          </a:xfrm>
        </p:spPr>
        <p:txBody>
          <a:bodyPr>
            <a:normAutofit/>
          </a:bodyPr>
          <a:lstStyle/>
          <a:p>
            <a:r>
              <a:rPr lang="es-ES" sz="3600" dirty="0">
                <a:solidFill>
                  <a:srgbClr val="FFFF00"/>
                </a:solidFill>
              </a:rPr>
              <a:t>Esencia del paciente</a:t>
            </a:r>
          </a:p>
        </p:txBody>
      </p:sp>
      <p:sp>
        <p:nvSpPr>
          <p:cNvPr id="3" name="Marcador de contenido 2"/>
          <p:cNvSpPr>
            <a:spLocks noGrp="1"/>
          </p:cNvSpPr>
          <p:nvPr>
            <p:ph idx="1"/>
          </p:nvPr>
        </p:nvSpPr>
        <p:spPr/>
        <p:txBody>
          <a:bodyPr>
            <a:normAutofit/>
          </a:bodyPr>
          <a:lstStyle/>
          <a:p>
            <a:r>
              <a:rPr lang="es-ES" sz="2400" dirty="0"/>
              <a:t>El Sr. M es alto y muy delgado. Es estudioso en humanidades y decano de la facultad de una universidad cercana. Realiza muchos viajes para dar conferencias.</a:t>
            </a:r>
          </a:p>
          <a:p>
            <a:r>
              <a:rPr lang="es-ES" sz="2400" dirty="0"/>
              <a:t>Es un profesor muy rígido con sus estudiantes, pero generalmente es una persona muy bondadosa que  acoge a muchos estudiantes de Europa del Este gratuitamente. La única contraprestación que les exige es que colaboren en las tareas domésticas. </a:t>
            </a:r>
          </a:p>
        </p:txBody>
      </p:sp>
    </p:spTree>
    <p:extLst>
      <p:ext uri="{BB962C8B-B14F-4D97-AF65-F5344CB8AC3E}">
        <p14:creationId xmlns:p14="http://schemas.microsoft.com/office/powerpoint/2010/main" val="3048293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normAutofit/>
          </a:bodyPr>
          <a:lstStyle/>
          <a:p>
            <a:r>
              <a:rPr lang="es-ES" sz="2400" dirty="0"/>
              <a:t>Su despacho es una enorme buhardilla en cuyo centro hay dos mesas, repletas de libros y con dos máquinas de escribir, en las que redacta muchas publicaciones. El resto de la estancia está ocupada por grandes pilas de libros. Los estantes de las paredes también están repletos de libros.</a:t>
            </a:r>
          </a:p>
          <a:p>
            <a:r>
              <a:rPr lang="es-ES" sz="2400" dirty="0"/>
              <a:t>Muchos de sus libros se han traducido a otros idiomas. Si se le pregunta cuánto ha escrito, no sabe responder.</a:t>
            </a:r>
          </a:p>
        </p:txBody>
      </p:sp>
    </p:spTree>
    <p:extLst>
      <p:ext uri="{BB962C8B-B14F-4D97-AF65-F5344CB8AC3E}">
        <p14:creationId xmlns:p14="http://schemas.microsoft.com/office/powerpoint/2010/main" val="35783370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r>
              <a:rPr lang="es-ES" sz="2400" dirty="0"/>
              <a:t>En su barrio tiene una amplia labor social: cuando hay conflictos, él intenta mediar.</a:t>
            </a:r>
          </a:p>
          <a:p>
            <a:r>
              <a:rPr lang="es-ES" sz="2400" dirty="0"/>
              <a:t>A veces se le encuentra en la compra. Su vestimenta es un tanto anticuada y modesta. Los pantalones le van cortos y los mantiene con tirantes.</a:t>
            </a:r>
          </a:p>
          <a:p>
            <a:r>
              <a:rPr lang="es-ES" sz="2400" dirty="0"/>
              <a:t>No le importa para nada ir de compras tirando de su viejo carrito que va repicando ruidosamente sobre los adoquines.</a:t>
            </a:r>
          </a:p>
        </p:txBody>
      </p:sp>
    </p:spTree>
    <p:extLst>
      <p:ext uri="{BB962C8B-B14F-4D97-AF65-F5344CB8AC3E}">
        <p14:creationId xmlns:p14="http://schemas.microsoft.com/office/powerpoint/2010/main" val="33814693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stretch>
            <a:fillRect/>
          </a:stretch>
        </p:blipFill>
        <p:spPr>
          <a:xfrm>
            <a:off x="2728912" y="904875"/>
            <a:ext cx="3686175" cy="5048250"/>
          </a:xfrm>
          <a:prstGeom prst="rect">
            <a:avLst/>
          </a:prstGeom>
        </p:spPr>
      </p:pic>
    </p:spTree>
    <p:extLst>
      <p:ext uri="{BB962C8B-B14F-4D97-AF65-F5344CB8AC3E}">
        <p14:creationId xmlns:p14="http://schemas.microsoft.com/office/powerpoint/2010/main" val="7388085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4634" y="980728"/>
            <a:ext cx="8229600" cy="1152128"/>
          </a:xfrm>
        </p:spPr>
        <p:txBody>
          <a:bodyPr>
            <a:noAutofit/>
          </a:bodyPr>
          <a:lstStyle/>
          <a:p>
            <a:r>
              <a:rPr lang="es-ES" sz="3600" dirty="0">
                <a:solidFill>
                  <a:srgbClr val="FFFF00"/>
                </a:solidFill>
              </a:rPr>
              <a:t>Materia médica comparativa con Kents </a:t>
            </a:r>
            <a:r>
              <a:rPr lang="es-ES" sz="3600" i="1" dirty="0">
                <a:solidFill>
                  <a:srgbClr val="FFFF00"/>
                </a:solidFill>
              </a:rPr>
              <a:t>Lectures on homeopathic materia medica </a:t>
            </a:r>
            <a:endParaRPr lang="es-ES" sz="3600" dirty="0">
              <a:solidFill>
                <a:srgbClr val="FFFF00"/>
              </a:solidFill>
            </a:endParaRPr>
          </a:p>
        </p:txBody>
      </p:sp>
      <p:sp>
        <p:nvSpPr>
          <p:cNvPr id="3" name="Marcador de contenido 2"/>
          <p:cNvSpPr>
            <a:spLocks noGrp="1"/>
          </p:cNvSpPr>
          <p:nvPr>
            <p:ph idx="1"/>
          </p:nvPr>
        </p:nvSpPr>
        <p:spPr>
          <a:xfrm>
            <a:off x="484634" y="2468880"/>
            <a:ext cx="8229600" cy="4389120"/>
          </a:xfrm>
        </p:spPr>
        <p:txBody>
          <a:bodyPr/>
          <a:lstStyle/>
          <a:p>
            <a:pPr>
              <a:buNone/>
            </a:pPr>
            <a:r>
              <a:rPr lang="es-ES" b="1" dirty="0" err="1">
                <a:solidFill>
                  <a:srgbClr val="FFFF00"/>
                </a:solidFill>
                <a:latin typeface="Times New Roman" pitchFamily="18" charset="0"/>
                <a:cs typeface="Times New Roman" pitchFamily="18" charset="0"/>
              </a:rPr>
              <a:t>Sulphur</a:t>
            </a:r>
            <a:endParaRPr lang="es-ES" b="1" dirty="0">
              <a:solidFill>
                <a:srgbClr val="FFFF00"/>
              </a:solidFill>
              <a:latin typeface="Times New Roman" pitchFamily="18" charset="0"/>
              <a:cs typeface="Times New Roman" pitchFamily="18" charset="0"/>
            </a:endParaRPr>
          </a:p>
          <a:p>
            <a:r>
              <a:rPr lang="es-ES" sz="2400" dirty="0"/>
              <a:t>Es un paciente emaciado de hombros caídos.</a:t>
            </a:r>
          </a:p>
          <a:p>
            <a:r>
              <a:rPr lang="es-ES" sz="2400" dirty="0"/>
              <a:t>Personas con vida sedentaria, estudiosas. El sabio que trabaja de noche y de día, llevando ropa harapienta… es desordenado, amontonando libros y publicaciones en un caos, …</a:t>
            </a:r>
          </a:p>
          <a:p>
            <a:r>
              <a:rPr lang="es-ES" sz="2400" dirty="0"/>
              <a:t>La limpieza no es un tema importante para el paciente de </a:t>
            </a:r>
            <a:r>
              <a:rPr lang="es-ES" sz="2400" dirty="0" err="1"/>
              <a:t>Sulphur</a:t>
            </a:r>
            <a:r>
              <a:rPr lang="es-ES" sz="2400" dirty="0"/>
              <a:t>… también es víctima de su olor corporal</a:t>
            </a:r>
          </a:p>
          <a:p>
            <a:r>
              <a:rPr lang="es-ES" sz="2400" dirty="0"/>
              <a:t>Etc.  </a:t>
            </a:r>
          </a:p>
        </p:txBody>
      </p:sp>
    </p:spTree>
    <p:extLst>
      <p:ext uri="{BB962C8B-B14F-4D97-AF65-F5344CB8AC3E}">
        <p14:creationId xmlns:p14="http://schemas.microsoft.com/office/powerpoint/2010/main" val="232883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stretch>
            <a:fillRect/>
          </a:stretch>
        </p:blipFill>
        <p:spPr>
          <a:xfrm>
            <a:off x="0" y="327669"/>
            <a:ext cx="9144000" cy="6202659"/>
          </a:xfrm>
          <a:prstGeom prst="rect">
            <a:avLst/>
          </a:prstGeom>
        </p:spPr>
      </p:pic>
    </p:spTree>
    <p:extLst>
      <p:ext uri="{BB962C8B-B14F-4D97-AF65-F5344CB8AC3E}">
        <p14:creationId xmlns:p14="http://schemas.microsoft.com/office/powerpoint/2010/main" val="1368348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600" dirty="0">
                <a:solidFill>
                  <a:srgbClr val="FFFF00"/>
                </a:solidFill>
              </a:rPr>
              <a:t>Problemas terapéuticos de la pediatría convencional</a:t>
            </a:r>
          </a:p>
        </p:txBody>
      </p:sp>
      <p:sp>
        <p:nvSpPr>
          <p:cNvPr id="3" name="Marcador de contenido 2"/>
          <p:cNvSpPr>
            <a:spLocks noGrp="1"/>
          </p:cNvSpPr>
          <p:nvPr>
            <p:ph idx="1"/>
          </p:nvPr>
        </p:nvSpPr>
        <p:spPr/>
        <p:txBody>
          <a:bodyPr>
            <a:normAutofit/>
          </a:bodyPr>
          <a:lstStyle/>
          <a:p>
            <a:r>
              <a:rPr lang="es-ES" sz="2400" dirty="0"/>
              <a:t>Tos</a:t>
            </a:r>
          </a:p>
          <a:p>
            <a:r>
              <a:rPr lang="es-ES" sz="2400" dirty="0"/>
              <a:t>Infecciones recidivantes</a:t>
            </a:r>
          </a:p>
          <a:p>
            <a:r>
              <a:rPr lang="es-ES" sz="2400" dirty="0"/>
              <a:t>Alergias</a:t>
            </a:r>
          </a:p>
          <a:p>
            <a:r>
              <a:rPr lang="es-ES" sz="2400" dirty="0"/>
              <a:t>Trastornos del sueño, pánico</a:t>
            </a:r>
          </a:p>
          <a:p>
            <a:r>
              <a:rPr lang="es-ES" sz="2400" dirty="0"/>
              <a:t>Problemas escolares</a:t>
            </a:r>
          </a:p>
          <a:p>
            <a:r>
              <a:rPr lang="es-ES" sz="2400" dirty="0"/>
              <a:t>Dolores de cabeza, abdomen y crecimiento</a:t>
            </a:r>
          </a:p>
          <a:p>
            <a:r>
              <a:rPr lang="es-ES" sz="2400" dirty="0"/>
              <a:t>Afecciones psicosomáticas</a:t>
            </a:r>
          </a:p>
          <a:p>
            <a:r>
              <a:rPr lang="es-ES" sz="2400" dirty="0"/>
              <a:t>TDA/TDAH</a:t>
            </a:r>
          </a:p>
          <a:p>
            <a:r>
              <a:rPr lang="es-ES" sz="2400" dirty="0"/>
              <a:t>Entre otros...</a:t>
            </a:r>
          </a:p>
        </p:txBody>
      </p:sp>
    </p:spTree>
    <p:extLst>
      <p:ext uri="{BB962C8B-B14F-4D97-AF65-F5344CB8AC3E}">
        <p14:creationId xmlns:p14="http://schemas.microsoft.com/office/powerpoint/2010/main" val="1007120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539552" y="1196752"/>
            <a:ext cx="8229600" cy="720080"/>
          </a:xfrm>
        </p:spPr>
        <p:txBody>
          <a:bodyPr>
            <a:normAutofit/>
          </a:bodyPr>
          <a:lstStyle/>
          <a:p>
            <a:r>
              <a:rPr lang="es-ES" sz="3600" dirty="0">
                <a:solidFill>
                  <a:srgbClr val="FFFF00"/>
                </a:solidFill>
                <a:latin typeface="+mj-lt"/>
              </a:rPr>
              <a:t>Administración del remedio y evolución</a:t>
            </a:r>
          </a:p>
        </p:txBody>
      </p:sp>
      <p:sp>
        <p:nvSpPr>
          <p:cNvPr id="6" name="5 Marcador de contenido"/>
          <p:cNvSpPr>
            <a:spLocks noGrp="1"/>
          </p:cNvSpPr>
          <p:nvPr>
            <p:ph idx="1"/>
          </p:nvPr>
        </p:nvSpPr>
        <p:spPr>
          <a:xfrm>
            <a:off x="457200" y="2320330"/>
            <a:ext cx="8507288" cy="4389120"/>
          </a:xfrm>
        </p:spPr>
        <p:txBody>
          <a:bodyPr>
            <a:normAutofit/>
          </a:bodyPr>
          <a:lstStyle/>
          <a:p>
            <a:pPr marL="357188" indent="-279400">
              <a:spcBef>
                <a:spcPts val="1800"/>
              </a:spcBef>
              <a:spcAft>
                <a:spcPts val="1800"/>
              </a:spcAft>
            </a:pPr>
            <a:r>
              <a:rPr lang="en-US" sz="2400" dirty="0">
                <a:solidFill>
                  <a:srgbClr val="FFFFFF"/>
                </a:solidFill>
                <a:latin typeface="Times New Roman" pitchFamily="18" charset="0"/>
                <a:cs typeface="Times New Roman" pitchFamily="18" charset="0"/>
              </a:rPr>
              <a:t>Con </a:t>
            </a:r>
            <a:r>
              <a:rPr lang="en-US" sz="2400" i="1" spc="50" dirty="0">
                <a:solidFill>
                  <a:srgbClr val="FFFF00"/>
                </a:solidFill>
                <a:latin typeface="Times New Roman" pitchFamily="18" charset="0"/>
                <a:cs typeface="Times New Roman" pitchFamily="18" charset="0"/>
              </a:rPr>
              <a:t>Sulphur200 C</a:t>
            </a:r>
            <a:r>
              <a:rPr lang="en-US" sz="2400" i="1" spc="50" dirty="0">
                <a:solidFill>
                  <a:srgbClr val="FFFFFF"/>
                </a:solidFill>
                <a:latin typeface="Times New Roman" pitchFamily="18" charset="0"/>
                <a:cs typeface="Times New Roman" pitchFamily="18" charset="0"/>
              </a:rPr>
              <a:t> </a:t>
            </a:r>
            <a:r>
              <a:rPr lang="en-US" sz="2400" spc="50" dirty="0" err="1">
                <a:solidFill>
                  <a:srgbClr val="FFFFFF"/>
                </a:solidFill>
                <a:latin typeface="Times New Roman" pitchFamily="18" charset="0"/>
                <a:cs typeface="Times New Roman" pitchFamily="18" charset="0"/>
              </a:rPr>
              <a:t>mejora</a:t>
            </a:r>
            <a:r>
              <a:rPr lang="en-US" sz="2400" spc="50" dirty="0">
                <a:solidFill>
                  <a:srgbClr val="FFFFFF"/>
                </a:solidFill>
                <a:latin typeface="Times New Roman" pitchFamily="18" charset="0"/>
                <a:cs typeface="Times New Roman" pitchFamily="18" charset="0"/>
              </a:rPr>
              <a:t> </a:t>
            </a:r>
            <a:r>
              <a:rPr lang="en-US" sz="2400" spc="50" dirty="0" err="1">
                <a:solidFill>
                  <a:srgbClr val="FFFFFF"/>
                </a:solidFill>
                <a:latin typeface="Times New Roman" pitchFamily="18" charset="0"/>
                <a:cs typeface="Times New Roman" pitchFamily="18" charset="0"/>
              </a:rPr>
              <a:t>claramente</a:t>
            </a:r>
            <a:r>
              <a:rPr lang="en-US" sz="2400" spc="50" dirty="0">
                <a:solidFill>
                  <a:srgbClr val="FFFFFF"/>
                </a:solidFill>
                <a:latin typeface="Times New Roman" pitchFamily="18" charset="0"/>
                <a:cs typeface="Times New Roman" pitchFamily="18" charset="0"/>
              </a:rPr>
              <a:t> </a:t>
            </a:r>
            <a:r>
              <a:rPr lang="en-US" sz="2400" spc="50" dirty="0" err="1">
                <a:solidFill>
                  <a:srgbClr val="FFFFFF"/>
                </a:solidFill>
                <a:latin typeface="Times New Roman" pitchFamily="18" charset="0"/>
                <a:cs typeface="Times New Roman" pitchFamily="18" charset="0"/>
              </a:rPr>
              <a:t>su</a:t>
            </a:r>
            <a:r>
              <a:rPr lang="en-US" sz="2400" spc="50" dirty="0">
                <a:solidFill>
                  <a:srgbClr val="FFFFFF"/>
                </a:solidFill>
                <a:latin typeface="Times New Roman" pitchFamily="18" charset="0"/>
                <a:cs typeface="Times New Roman" pitchFamily="18" charset="0"/>
              </a:rPr>
              <a:t> </a:t>
            </a:r>
            <a:r>
              <a:rPr lang="en-US" sz="2400" spc="50" dirty="0" err="1">
                <a:solidFill>
                  <a:srgbClr val="FFFFFF"/>
                </a:solidFill>
                <a:latin typeface="Times New Roman" pitchFamily="18" charset="0"/>
                <a:cs typeface="Times New Roman" pitchFamily="18" charset="0"/>
              </a:rPr>
              <a:t>sintomatología</a:t>
            </a:r>
            <a:r>
              <a:rPr lang="en-US" sz="2400" spc="50" dirty="0">
                <a:solidFill>
                  <a:srgbClr val="FFFFFF"/>
                </a:solidFill>
                <a:latin typeface="Times New Roman" pitchFamily="18" charset="0"/>
                <a:cs typeface="Times New Roman" pitchFamily="18" charset="0"/>
              </a:rPr>
              <a:t>, </a:t>
            </a:r>
            <a:r>
              <a:rPr lang="en-US" sz="2400" spc="50" dirty="0" err="1">
                <a:solidFill>
                  <a:srgbClr val="FFFFFF"/>
                </a:solidFill>
                <a:latin typeface="Times New Roman" pitchFamily="18" charset="0"/>
                <a:cs typeface="Times New Roman" pitchFamily="18" charset="0"/>
              </a:rPr>
              <a:t>pero</a:t>
            </a:r>
            <a:r>
              <a:rPr lang="en-US" sz="2400" spc="50" dirty="0">
                <a:solidFill>
                  <a:srgbClr val="FFFFFF"/>
                </a:solidFill>
                <a:latin typeface="Times New Roman" pitchFamily="18" charset="0"/>
                <a:cs typeface="Times New Roman" pitchFamily="18" charset="0"/>
              </a:rPr>
              <a:t> no </a:t>
            </a:r>
            <a:r>
              <a:rPr lang="en-US" sz="2400" spc="50" dirty="0" err="1">
                <a:solidFill>
                  <a:srgbClr val="FFFFFF"/>
                </a:solidFill>
                <a:latin typeface="Times New Roman" pitchFamily="18" charset="0"/>
                <a:cs typeface="Times New Roman" pitchFamily="18" charset="0"/>
              </a:rPr>
              <a:t>desaparece</a:t>
            </a:r>
            <a:r>
              <a:rPr lang="en-US" sz="2400" spc="50" dirty="0">
                <a:solidFill>
                  <a:srgbClr val="FFFFFF"/>
                </a:solidFill>
                <a:latin typeface="Times New Roman" pitchFamily="18" charset="0"/>
                <a:cs typeface="Times New Roman" pitchFamily="18" charset="0"/>
              </a:rPr>
              <a:t> </a:t>
            </a:r>
            <a:r>
              <a:rPr lang="en-US" sz="2400" spc="50" dirty="0" err="1">
                <a:solidFill>
                  <a:srgbClr val="FFFFFF"/>
                </a:solidFill>
                <a:latin typeface="Times New Roman" pitchFamily="18" charset="0"/>
                <a:cs typeface="Times New Roman" pitchFamily="18" charset="0"/>
              </a:rPr>
              <a:t>por</a:t>
            </a:r>
            <a:r>
              <a:rPr lang="en-US" sz="2400" spc="50" dirty="0">
                <a:solidFill>
                  <a:srgbClr val="FFFFFF"/>
                </a:solidFill>
                <a:latin typeface="Times New Roman" pitchFamily="18" charset="0"/>
                <a:cs typeface="Times New Roman" pitchFamily="18" charset="0"/>
              </a:rPr>
              <a:t> </a:t>
            </a:r>
            <a:r>
              <a:rPr lang="en-US" sz="2400" spc="50" dirty="0" err="1">
                <a:solidFill>
                  <a:srgbClr val="FFFFFF"/>
                </a:solidFill>
                <a:latin typeface="Times New Roman" pitchFamily="18" charset="0"/>
                <a:cs typeface="Times New Roman" pitchFamily="18" charset="0"/>
              </a:rPr>
              <a:t>completo</a:t>
            </a:r>
            <a:r>
              <a:rPr lang="en-US" sz="2400" spc="50" dirty="0">
                <a:solidFill>
                  <a:srgbClr val="FFFFFF"/>
                </a:solidFill>
                <a:latin typeface="Times New Roman" pitchFamily="18" charset="0"/>
                <a:cs typeface="Times New Roman" pitchFamily="18" charset="0"/>
              </a:rPr>
              <a:t> (El Sr. M. </a:t>
            </a:r>
            <a:r>
              <a:rPr lang="en-US" sz="2400" spc="50" dirty="0" err="1">
                <a:solidFill>
                  <a:srgbClr val="FFFFFF"/>
                </a:solidFill>
                <a:latin typeface="Times New Roman" pitchFamily="18" charset="0"/>
                <a:cs typeface="Times New Roman" pitchFamily="18" charset="0"/>
              </a:rPr>
              <a:t>cifra</a:t>
            </a:r>
            <a:r>
              <a:rPr lang="en-US" sz="2400" spc="50" dirty="0">
                <a:solidFill>
                  <a:srgbClr val="FFFFFF"/>
                </a:solidFill>
                <a:latin typeface="Times New Roman" pitchFamily="18" charset="0"/>
                <a:cs typeface="Times New Roman" pitchFamily="18" charset="0"/>
              </a:rPr>
              <a:t> la </a:t>
            </a:r>
            <a:r>
              <a:rPr lang="en-US" sz="2400" spc="50" dirty="0" err="1">
                <a:solidFill>
                  <a:srgbClr val="FFFFFF"/>
                </a:solidFill>
                <a:latin typeface="Times New Roman" pitchFamily="18" charset="0"/>
                <a:cs typeface="Times New Roman" pitchFamily="18" charset="0"/>
              </a:rPr>
              <a:t>mejoría</a:t>
            </a:r>
            <a:r>
              <a:rPr lang="en-US" sz="2400" spc="50" dirty="0">
                <a:solidFill>
                  <a:srgbClr val="FFFFFF"/>
                </a:solidFill>
                <a:latin typeface="Times New Roman" pitchFamily="18" charset="0"/>
                <a:cs typeface="Times New Roman" pitchFamily="18" charset="0"/>
              </a:rPr>
              <a:t> </a:t>
            </a:r>
            <a:r>
              <a:rPr lang="en-US" sz="2400" spc="50" dirty="0" err="1">
                <a:solidFill>
                  <a:srgbClr val="FFFFFF"/>
                </a:solidFill>
                <a:latin typeface="Times New Roman" pitchFamily="18" charset="0"/>
                <a:cs typeface="Times New Roman" pitchFamily="18" charset="0"/>
              </a:rPr>
              <a:t>en</a:t>
            </a:r>
            <a:r>
              <a:rPr lang="en-US" sz="2400" spc="50" dirty="0">
                <a:solidFill>
                  <a:srgbClr val="FFFFFF"/>
                </a:solidFill>
                <a:latin typeface="Times New Roman" pitchFamily="18" charset="0"/>
                <a:cs typeface="Times New Roman" pitchFamily="18" charset="0"/>
              </a:rPr>
              <a:t> un 70%). La </a:t>
            </a:r>
            <a:r>
              <a:rPr lang="en-US" sz="2400" spc="50" dirty="0" err="1">
                <a:solidFill>
                  <a:srgbClr val="FFFFFF"/>
                </a:solidFill>
                <a:latin typeface="Times New Roman" pitchFamily="18" charset="0"/>
                <a:cs typeface="Times New Roman" pitchFamily="18" charset="0"/>
              </a:rPr>
              <a:t>administración</a:t>
            </a:r>
            <a:r>
              <a:rPr lang="en-US" sz="2400" spc="50" dirty="0">
                <a:solidFill>
                  <a:srgbClr val="FFFFFF"/>
                </a:solidFill>
                <a:latin typeface="Times New Roman" pitchFamily="18" charset="0"/>
                <a:cs typeface="Times New Roman" pitchFamily="18" charset="0"/>
              </a:rPr>
              <a:t> de </a:t>
            </a:r>
            <a:r>
              <a:rPr lang="en-US" sz="2400" spc="50" dirty="0" err="1">
                <a:solidFill>
                  <a:srgbClr val="FFFFFF"/>
                </a:solidFill>
                <a:latin typeface="Times New Roman" pitchFamily="18" charset="0"/>
                <a:cs typeface="Times New Roman" pitchFamily="18" charset="0"/>
              </a:rPr>
              <a:t>más</a:t>
            </a:r>
            <a:r>
              <a:rPr lang="en-US" sz="2400" spc="50" dirty="0">
                <a:solidFill>
                  <a:srgbClr val="FFFFFF"/>
                </a:solidFill>
                <a:latin typeface="Times New Roman" pitchFamily="18" charset="0"/>
                <a:cs typeface="Times New Roman" pitchFamily="18" charset="0"/>
              </a:rPr>
              <a:t> </a:t>
            </a:r>
            <a:r>
              <a:rPr lang="en-US" sz="2400" spc="50" dirty="0" err="1">
                <a:solidFill>
                  <a:srgbClr val="FFFFFF"/>
                </a:solidFill>
                <a:latin typeface="Times New Roman" pitchFamily="18" charset="0"/>
                <a:cs typeface="Times New Roman" pitchFamily="18" charset="0"/>
              </a:rPr>
              <a:t>dosis</a:t>
            </a:r>
            <a:r>
              <a:rPr lang="en-US" sz="2400" spc="50" dirty="0">
                <a:solidFill>
                  <a:srgbClr val="FFFFFF"/>
                </a:solidFill>
                <a:latin typeface="Times New Roman" pitchFamily="18" charset="0"/>
                <a:cs typeface="Times New Roman" pitchFamily="18" charset="0"/>
              </a:rPr>
              <a:t> de Sulphur no </a:t>
            </a:r>
            <a:r>
              <a:rPr lang="en-US" sz="2400" spc="50" dirty="0" err="1">
                <a:solidFill>
                  <a:srgbClr val="FFFFFF"/>
                </a:solidFill>
                <a:latin typeface="Times New Roman" pitchFamily="18" charset="0"/>
                <a:cs typeface="Times New Roman" pitchFamily="18" charset="0"/>
              </a:rPr>
              <a:t>modifican</a:t>
            </a:r>
            <a:r>
              <a:rPr lang="en-US" sz="2400" spc="50" dirty="0">
                <a:solidFill>
                  <a:srgbClr val="FFFFFF"/>
                </a:solidFill>
                <a:latin typeface="Times New Roman" pitchFamily="18" charset="0"/>
                <a:cs typeface="Times New Roman" pitchFamily="18" charset="0"/>
              </a:rPr>
              <a:t> el </a:t>
            </a:r>
            <a:r>
              <a:rPr lang="en-US" sz="2400" spc="50" dirty="0" err="1">
                <a:solidFill>
                  <a:srgbClr val="FFFFFF"/>
                </a:solidFill>
                <a:latin typeface="Times New Roman" pitchFamily="18" charset="0"/>
                <a:cs typeface="Times New Roman" pitchFamily="18" charset="0"/>
              </a:rPr>
              <a:t>resultado</a:t>
            </a:r>
            <a:r>
              <a:rPr lang="en-US" sz="2400" spc="50" dirty="0">
                <a:solidFill>
                  <a:srgbClr val="FFFFFF"/>
                </a:solidFill>
                <a:latin typeface="Times New Roman" pitchFamily="18" charset="0"/>
                <a:cs typeface="Times New Roman" pitchFamily="18" charset="0"/>
              </a:rPr>
              <a:t>.</a:t>
            </a:r>
          </a:p>
          <a:p>
            <a:pPr marL="357188" indent="-279400">
              <a:spcBef>
                <a:spcPts val="1800"/>
              </a:spcBef>
              <a:spcAft>
                <a:spcPts val="1800"/>
              </a:spcAft>
            </a:pPr>
            <a:r>
              <a:rPr lang="en-US" sz="2400" spc="50" dirty="0">
                <a:solidFill>
                  <a:srgbClr val="FFFFFF"/>
                </a:solidFill>
                <a:latin typeface="Times New Roman" pitchFamily="18" charset="0"/>
                <a:cs typeface="Times New Roman" pitchFamily="18" charset="0"/>
              </a:rPr>
              <a:t>Paso a </a:t>
            </a:r>
            <a:r>
              <a:rPr lang="en-US" sz="2400" spc="50" dirty="0" err="1">
                <a:solidFill>
                  <a:srgbClr val="FFFFFF"/>
                </a:solidFill>
                <a:latin typeface="Times New Roman" pitchFamily="18" charset="0"/>
                <a:cs typeface="Times New Roman" pitchFamily="18" charset="0"/>
              </a:rPr>
              <a:t>darle</a:t>
            </a:r>
            <a:r>
              <a:rPr lang="en-US" sz="2400" spc="50" dirty="0">
                <a:solidFill>
                  <a:srgbClr val="FFFFFF"/>
                </a:solidFill>
                <a:latin typeface="Times New Roman" pitchFamily="18" charset="0"/>
                <a:cs typeface="Times New Roman" pitchFamily="18" charset="0"/>
              </a:rPr>
              <a:t> </a:t>
            </a:r>
            <a:r>
              <a:rPr lang="en-US" sz="2400" i="1" spc="50" dirty="0">
                <a:solidFill>
                  <a:srgbClr val="FFFFFF"/>
                </a:solidFill>
                <a:latin typeface="Times New Roman" pitchFamily="18" charset="0"/>
                <a:cs typeface="Times New Roman" pitchFamily="18" charset="0"/>
              </a:rPr>
              <a:t>Sulphur </a:t>
            </a:r>
            <a:r>
              <a:rPr lang="en-US" sz="2400" i="1" spc="50" dirty="0" err="1">
                <a:solidFill>
                  <a:srgbClr val="FFFFFF"/>
                </a:solidFill>
                <a:latin typeface="Times New Roman" pitchFamily="18" charset="0"/>
                <a:cs typeface="Times New Roman" pitchFamily="18" charset="0"/>
              </a:rPr>
              <a:t>en</a:t>
            </a:r>
            <a:r>
              <a:rPr lang="en-US" sz="2400" i="1" spc="50" dirty="0">
                <a:solidFill>
                  <a:srgbClr val="FFFFFF"/>
                </a:solidFill>
                <a:latin typeface="Times New Roman" pitchFamily="18" charset="0"/>
                <a:cs typeface="Times New Roman" pitchFamily="18" charset="0"/>
              </a:rPr>
              <a:t> </a:t>
            </a:r>
            <a:r>
              <a:rPr lang="en-US" sz="2400" i="1" spc="50" dirty="0" err="1">
                <a:solidFill>
                  <a:srgbClr val="FFFFFF"/>
                </a:solidFill>
                <a:latin typeface="Times New Roman" pitchFamily="18" charset="0"/>
                <a:cs typeface="Times New Roman" pitchFamily="18" charset="0"/>
              </a:rPr>
              <a:t>potencias</a:t>
            </a:r>
            <a:r>
              <a:rPr lang="en-US" sz="2400" i="1" spc="50" dirty="0">
                <a:solidFill>
                  <a:srgbClr val="FFFFFF"/>
                </a:solidFill>
                <a:latin typeface="Times New Roman" pitchFamily="18" charset="0"/>
                <a:cs typeface="Times New Roman" pitchFamily="18" charset="0"/>
              </a:rPr>
              <a:t> Q</a:t>
            </a:r>
            <a:r>
              <a:rPr lang="en-US" sz="2400" spc="50" dirty="0">
                <a:solidFill>
                  <a:srgbClr val="FFFFFF"/>
                </a:solidFill>
                <a:latin typeface="Times New Roman" pitchFamily="18" charset="0"/>
                <a:cs typeface="Times New Roman" pitchFamily="18" charset="0"/>
              </a:rPr>
              <a:t>, con lo que </a:t>
            </a:r>
            <a:r>
              <a:rPr lang="en-US" sz="2400" spc="50" dirty="0" err="1">
                <a:solidFill>
                  <a:srgbClr val="FFFFFF"/>
                </a:solidFill>
                <a:latin typeface="Times New Roman" pitchFamily="18" charset="0"/>
                <a:cs typeface="Times New Roman" pitchFamily="18" charset="0"/>
              </a:rPr>
              <a:t>avanza</a:t>
            </a:r>
            <a:r>
              <a:rPr lang="en-US" sz="2400" spc="50" dirty="0">
                <a:solidFill>
                  <a:srgbClr val="FFFFFF"/>
                </a:solidFill>
                <a:latin typeface="Times New Roman" pitchFamily="18" charset="0"/>
                <a:cs typeface="Times New Roman" pitchFamily="18" charset="0"/>
              </a:rPr>
              <a:t> la </a:t>
            </a:r>
            <a:r>
              <a:rPr lang="en-US" sz="2400" spc="50" dirty="0" err="1">
                <a:solidFill>
                  <a:srgbClr val="FFFFFF"/>
                </a:solidFill>
                <a:latin typeface="Times New Roman" pitchFamily="18" charset="0"/>
                <a:cs typeface="Times New Roman" pitchFamily="18" charset="0"/>
              </a:rPr>
              <a:t>mejoría</a:t>
            </a:r>
            <a:r>
              <a:rPr lang="en-US" sz="2400" spc="50" dirty="0">
                <a:solidFill>
                  <a:srgbClr val="FFFFFF"/>
                </a:solidFill>
                <a:latin typeface="Times New Roman" pitchFamily="18" charset="0"/>
                <a:cs typeface="Times New Roman" pitchFamily="18" charset="0"/>
              </a:rPr>
              <a:t>, </a:t>
            </a:r>
            <a:r>
              <a:rPr lang="en-US" sz="2400" spc="50" dirty="0" err="1">
                <a:solidFill>
                  <a:srgbClr val="FFFFFF"/>
                </a:solidFill>
                <a:latin typeface="Times New Roman" pitchFamily="18" charset="0"/>
                <a:cs typeface="Times New Roman" pitchFamily="18" charset="0"/>
              </a:rPr>
              <a:t>pero</a:t>
            </a:r>
            <a:r>
              <a:rPr lang="en-US" sz="2400" spc="50" dirty="0">
                <a:solidFill>
                  <a:srgbClr val="FFFFFF"/>
                </a:solidFill>
                <a:latin typeface="Times New Roman" pitchFamily="18" charset="0"/>
                <a:cs typeface="Times New Roman" pitchFamily="18" charset="0"/>
              </a:rPr>
              <a:t> la </a:t>
            </a:r>
            <a:r>
              <a:rPr lang="en-US" sz="2400" spc="50" dirty="0" err="1">
                <a:solidFill>
                  <a:srgbClr val="FFFFFF"/>
                </a:solidFill>
                <a:latin typeface="Times New Roman" pitchFamily="18" charset="0"/>
                <a:cs typeface="Times New Roman" pitchFamily="18" charset="0"/>
              </a:rPr>
              <a:t>curación</a:t>
            </a:r>
            <a:r>
              <a:rPr lang="en-US" sz="2400" spc="50" dirty="0">
                <a:solidFill>
                  <a:srgbClr val="FFFFFF"/>
                </a:solidFill>
                <a:latin typeface="Times New Roman" pitchFamily="18" charset="0"/>
                <a:cs typeface="Times New Roman" pitchFamily="18" charset="0"/>
              </a:rPr>
              <a:t> no </a:t>
            </a:r>
            <a:r>
              <a:rPr lang="en-US" sz="2400" spc="50" dirty="0" err="1">
                <a:solidFill>
                  <a:srgbClr val="FFFFFF"/>
                </a:solidFill>
                <a:latin typeface="Times New Roman" pitchFamily="18" charset="0"/>
                <a:cs typeface="Times New Roman" pitchFamily="18" charset="0"/>
              </a:rPr>
              <a:t>es</a:t>
            </a:r>
            <a:r>
              <a:rPr lang="en-US" sz="2400" spc="50" dirty="0">
                <a:solidFill>
                  <a:srgbClr val="FFFFFF"/>
                </a:solidFill>
                <a:latin typeface="Times New Roman" pitchFamily="18" charset="0"/>
                <a:cs typeface="Times New Roman" pitchFamily="18" charset="0"/>
              </a:rPr>
              <a:t> </a:t>
            </a:r>
            <a:r>
              <a:rPr lang="en-US" sz="2400" spc="50" dirty="0" err="1">
                <a:solidFill>
                  <a:srgbClr val="FFFFFF"/>
                </a:solidFill>
                <a:latin typeface="Times New Roman" pitchFamily="18" charset="0"/>
                <a:cs typeface="Times New Roman" pitchFamily="18" charset="0"/>
              </a:rPr>
              <a:t>completa</a:t>
            </a:r>
            <a:r>
              <a:rPr lang="en-US" sz="2400" spc="50" dirty="0">
                <a:solidFill>
                  <a:srgbClr val="FFFFFF"/>
                </a:solidFill>
                <a:latin typeface="Times New Roman" pitchFamily="18" charset="0"/>
                <a:cs typeface="Times New Roman" pitchFamily="18" charset="0"/>
              </a:rPr>
              <a:t>.</a:t>
            </a:r>
          </a:p>
          <a:p>
            <a:pPr marL="357188" indent="-279400">
              <a:spcBef>
                <a:spcPts val="1800"/>
              </a:spcBef>
              <a:spcAft>
                <a:spcPts val="1800"/>
              </a:spcAft>
            </a:pPr>
            <a:r>
              <a:rPr lang="en-US" sz="2400" spc="50" dirty="0">
                <a:solidFill>
                  <a:srgbClr val="FFFFFF"/>
                </a:solidFill>
                <a:latin typeface="Times New Roman" pitchFamily="18" charset="0"/>
                <a:cs typeface="Times New Roman" pitchFamily="18" charset="0"/>
              </a:rPr>
              <a:t>Como </a:t>
            </a:r>
            <a:r>
              <a:rPr lang="en-US" sz="2400" spc="50" dirty="0" err="1">
                <a:solidFill>
                  <a:srgbClr val="FFFFFF"/>
                </a:solidFill>
                <a:latin typeface="Times New Roman" pitchFamily="18" charset="0"/>
                <a:cs typeface="Times New Roman" pitchFamily="18" charset="0"/>
              </a:rPr>
              <a:t>es</a:t>
            </a:r>
            <a:r>
              <a:rPr lang="en-US" sz="2400" spc="50" dirty="0">
                <a:solidFill>
                  <a:srgbClr val="FFFFFF"/>
                </a:solidFill>
                <a:latin typeface="Times New Roman" pitchFamily="18" charset="0"/>
                <a:cs typeface="Times New Roman" pitchFamily="18" charset="0"/>
              </a:rPr>
              <a:t> </a:t>
            </a:r>
            <a:r>
              <a:rPr lang="en-US" sz="2400" spc="50" dirty="0" err="1">
                <a:solidFill>
                  <a:srgbClr val="FFFFFF"/>
                </a:solidFill>
                <a:latin typeface="Times New Roman" pitchFamily="18" charset="0"/>
                <a:cs typeface="Times New Roman" pitchFamily="18" charset="0"/>
              </a:rPr>
              <a:t>una</a:t>
            </a:r>
            <a:r>
              <a:rPr lang="en-US" sz="2400" spc="50" dirty="0">
                <a:solidFill>
                  <a:srgbClr val="FFFFFF"/>
                </a:solidFill>
                <a:latin typeface="Times New Roman" pitchFamily="18" charset="0"/>
                <a:cs typeface="Times New Roman" pitchFamily="18" charset="0"/>
              </a:rPr>
              <a:t> persona </a:t>
            </a:r>
            <a:r>
              <a:rPr lang="en-US" sz="2400" spc="50" dirty="0" err="1">
                <a:solidFill>
                  <a:srgbClr val="FFFFFF"/>
                </a:solidFill>
                <a:latin typeface="Times New Roman" pitchFamily="18" charset="0"/>
                <a:cs typeface="Times New Roman" pitchFamily="18" charset="0"/>
              </a:rPr>
              <a:t>muy</a:t>
            </a:r>
            <a:r>
              <a:rPr lang="en-US" sz="2400" spc="50" dirty="0">
                <a:solidFill>
                  <a:srgbClr val="FFFFFF"/>
                </a:solidFill>
                <a:latin typeface="Times New Roman" pitchFamily="18" charset="0"/>
                <a:cs typeface="Times New Roman" pitchFamily="18" charset="0"/>
              </a:rPr>
              <a:t> </a:t>
            </a:r>
            <a:r>
              <a:rPr lang="en-US" sz="2400" spc="50" dirty="0" err="1">
                <a:solidFill>
                  <a:srgbClr val="FFFFFF"/>
                </a:solidFill>
                <a:latin typeface="Times New Roman" pitchFamily="18" charset="0"/>
                <a:cs typeface="Times New Roman" pitchFamily="18" charset="0"/>
              </a:rPr>
              <a:t>modesta</a:t>
            </a:r>
            <a:r>
              <a:rPr lang="en-US" sz="2400" spc="50" dirty="0">
                <a:solidFill>
                  <a:srgbClr val="FFFFFF"/>
                </a:solidFill>
                <a:latin typeface="Times New Roman" pitchFamily="18" charset="0"/>
                <a:cs typeface="Times New Roman" pitchFamily="18" charset="0"/>
              </a:rPr>
              <a:t>, </a:t>
            </a:r>
            <a:r>
              <a:rPr lang="en-US" sz="2400" spc="50" dirty="0" err="1">
                <a:solidFill>
                  <a:srgbClr val="FFFFFF"/>
                </a:solidFill>
                <a:latin typeface="Times New Roman" pitchFamily="18" charset="0"/>
                <a:cs typeface="Times New Roman" pitchFamily="18" charset="0"/>
              </a:rPr>
              <a:t>está</a:t>
            </a:r>
            <a:r>
              <a:rPr lang="en-US" sz="2400" spc="50" dirty="0">
                <a:solidFill>
                  <a:srgbClr val="FFFFFF"/>
                </a:solidFill>
                <a:latin typeface="Times New Roman" pitchFamily="18" charset="0"/>
                <a:cs typeface="Times New Roman" pitchFamily="18" charset="0"/>
              </a:rPr>
              <a:t> </a:t>
            </a:r>
            <a:r>
              <a:rPr lang="en-US" sz="2400" spc="50" dirty="0" err="1">
                <a:solidFill>
                  <a:srgbClr val="FFFFFF"/>
                </a:solidFill>
                <a:latin typeface="Times New Roman" pitchFamily="18" charset="0"/>
                <a:cs typeface="Times New Roman" pitchFamily="18" charset="0"/>
              </a:rPr>
              <a:t>satisfecho</a:t>
            </a:r>
            <a:r>
              <a:rPr lang="en-US" sz="2400" spc="50" dirty="0">
                <a:solidFill>
                  <a:srgbClr val="FFFFFF"/>
                </a:solidFill>
                <a:latin typeface="Times New Roman" pitchFamily="18" charset="0"/>
                <a:cs typeface="Times New Roman" pitchFamily="18" charset="0"/>
              </a:rPr>
              <a:t> con el </a:t>
            </a:r>
            <a:r>
              <a:rPr lang="en-US" sz="2400" spc="50" dirty="0" err="1">
                <a:solidFill>
                  <a:srgbClr val="FFFFFF"/>
                </a:solidFill>
                <a:latin typeface="Times New Roman" pitchFamily="18" charset="0"/>
                <a:cs typeface="Times New Roman" pitchFamily="18" charset="0"/>
              </a:rPr>
              <a:t>resultado</a:t>
            </a:r>
            <a:r>
              <a:rPr lang="en-US" sz="2400" spc="50" dirty="0">
                <a:solidFill>
                  <a:srgbClr val="FFFFFF"/>
                </a:solidFill>
                <a:latin typeface="Times New Roman" pitchFamily="18" charset="0"/>
                <a:cs typeface="Times New Roman" pitchFamily="18" charset="0"/>
              </a:rPr>
              <a:t>.</a:t>
            </a:r>
          </a:p>
          <a:p>
            <a:pPr marL="357188" indent="-279400">
              <a:spcBef>
                <a:spcPts val="4200"/>
              </a:spcBef>
              <a:spcAft>
                <a:spcPts val="3780"/>
              </a:spcAft>
            </a:pPr>
            <a:endParaRPr lang="en-US" sz="2800" spc="50" dirty="0">
              <a:solidFill>
                <a:srgbClr val="FFFFFF"/>
              </a:solidFill>
              <a:latin typeface="+mj-lt"/>
            </a:endParaRPr>
          </a:p>
          <a:p>
            <a:endParaRPr lang="es-ES" dirty="0">
              <a:latin typeface="+mj-l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852704"/>
          </a:xfrm>
        </p:spPr>
        <p:txBody>
          <a:bodyPr>
            <a:normAutofit/>
          </a:bodyPr>
          <a:lstStyle/>
          <a:p>
            <a:r>
              <a:rPr lang="es-ES" sz="3600" dirty="0">
                <a:solidFill>
                  <a:srgbClr val="FFFF00"/>
                </a:solidFill>
              </a:rPr>
              <a:t>13 años después</a:t>
            </a:r>
          </a:p>
        </p:txBody>
      </p:sp>
      <p:sp>
        <p:nvSpPr>
          <p:cNvPr id="3" name="Marcador de contenido 2"/>
          <p:cNvSpPr>
            <a:spLocks noGrp="1"/>
          </p:cNvSpPr>
          <p:nvPr>
            <p:ph idx="1"/>
          </p:nvPr>
        </p:nvSpPr>
        <p:spPr/>
        <p:txBody>
          <a:bodyPr>
            <a:normAutofit/>
          </a:bodyPr>
          <a:lstStyle/>
          <a:p>
            <a:r>
              <a:rPr lang="es-ES" sz="2400" dirty="0"/>
              <a:t>Desde hace poco tiempo, el Sr. M sufre breves episodios de </a:t>
            </a:r>
            <a:r>
              <a:rPr lang="es-ES" sz="2400" dirty="0">
                <a:solidFill>
                  <a:srgbClr val="FFFF00"/>
                </a:solidFill>
              </a:rPr>
              <a:t>amnesia global transitoria</a:t>
            </a:r>
            <a:r>
              <a:rPr lang="es-ES" sz="2400" dirty="0"/>
              <a:t>. A raíz de ello, se le ingresa de urgencias estando en un congreso en Grecia.</a:t>
            </a:r>
          </a:p>
          <a:p>
            <a:pPr marL="0" indent="0">
              <a:buNone/>
            </a:pPr>
            <a:endParaRPr lang="es-ES" sz="2400" dirty="0"/>
          </a:p>
          <a:p>
            <a:r>
              <a:rPr lang="es-ES" sz="2400" dirty="0"/>
              <a:t>La nueva toma del caso apunta </a:t>
            </a:r>
            <a:r>
              <a:rPr lang="es-ES" sz="2400" dirty="0" err="1"/>
              <a:t>Rhus</a:t>
            </a:r>
            <a:r>
              <a:rPr lang="es-ES" sz="2400" dirty="0"/>
              <a:t>-t., que frena la AGT, pero vuelve a producir la </a:t>
            </a:r>
            <a:r>
              <a:rPr lang="es-ES" sz="2400" dirty="0">
                <a:solidFill>
                  <a:srgbClr val="FFFF00"/>
                </a:solidFill>
              </a:rPr>
              <a:t>migraña acompañada</a:t>
            </a:r>
            <a:r>
              <a:rPr lang="es-ES" sz="2400" dirty="0"/>
              <a:t>. Con </a:t>
            </a:r>
            <a:r>
              <a:rPr lang="es-ES" sz="2400" i="1" dirty="0" err="1"/>
              <a:t>Crocus</a:t>
            </a:r>
            <a:r>
              <a:rPr lang="es-ES" sz="2400" dirty="0"/>
              <a:t> remite la migraña. </a:t>
            </a:r>
          </a:p>
        </p:txBody>
      </p:sp>
    </p:spTree>
    <p:extLst>
      <p:ext uri="{BB962C8B-B14F-4D97-AF65-F5344CB8AC3E}">
        <p14:creationId xmlns:p14="http://schemas.microsoft.com/office/powerpoint/2010/main" val="26398323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11560" y="2564904"/>
            <a:ext cx="7772400" cy="1296144"/>
          </a:xfrm>
        </p:spPr>
        <p:txBody>
          <a:bodyPr/>
          <a:lstStyle/>
          <a:p>
            <a:r>
              <a:rPr lang="es-ES" sz="3600" b="0" dirty="0">
                <a:solidFill>
                  <a:srgbClr val="FFFF00"/>
                </a:solidFill>
                <a:cs typeface="Times New Roman" pitchFamily="18" charset="0"/>
              </a:rPr>
              <a:t>En dónde nos encontramos ahora con una tipología que no ha cambiado?</a:t>
            </a:r>
          </a:p>
        </p:txBody>
      </p:sp>
    </p:spTree>
    <p:extLst>
      <p:ext uri="{BB962C8B-B14F-4D97-AF65-F5344CB8AC3E}">
        <p14:creationId xmlns:p14="http://schemas.microsoft.com/office/powerpoint/2010/main" val="41925480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76672"/>
            <a:ext cx="8229600" cy="1143000"/>
          </a:xfrm>
        </p:spPr>
        <p:txBody>
          <a:bodyPr>
            <a:normAutofit/>
          </a:bodyPr>
          <a:lstStyle/>
          <a:p>
            <a:r>
              <a:rPr lang="es-ES" sz="3600" dirty="0">
                <a:solidFill>
                  <a:srgbClr val="FFFF00"/>
                </a:solidFill>
              </a:rPr>
              <a:t>Balance de la fase de Kent</a:t>
            </a:r>
          </a:p>
        </p:txBody>
      </p:sp>
      <p:sp>
        <p:nvSpPr>
          <p:cNvPr id="3" name="Marcador de contenido 2"/>
          <p:cNvSpPr>
            <a:spLocks noGrp="1"/>
          </p:cNvSpPr>
          <p:nvPr>
            <p:ph idx="1"/>
          </p:nvPr>
        </p:nvSpPr>
        <p:spPr/>
        <p:txBody>
          <a:bodyPr>
            <a:normAutofit/>
          </a:bodyPr>
          <a:lstStyle/>
          <a:p>
            <a:pPr>
              <a:buNone/>
            </a:pPr>
            <a:r>
              <a:rPr lang="es-ES" sz="2400" dirty="0"/>
              <a:t>El método funciona con gran frecuencia, pero es demasiado </a:t>
            </a:r>
            <a:r>
              <a:rPr lang="es-ES" sz="2400" dirty="0">
                <a:solidFill>
                  <a:srgbClr val="FFFF00"/>
                </a:solidFill>
              </a:rPr>
              <a:t>laborioso</a:t>
            </a:r>
            <a:r>
              <a:rPr lang="es-ES" sz="2400" dirty="0"/>
              <a:t> para una consulta de asistencia primaria.</a:t>
            </a:r>
          </a:p>
          <a:p>
            <a:pPr>
              <a:buNone/>
            </a:pPr>
            <a:r>
              <a:rPr lang="es-ES" sz="2400" dirty="0"/>
              <a:t>En mi opinión, los paradigmas de Kent no son claros y la </a:t>
            </a:r>
            <a:r>
              <a:rPr lang="es-ES" sz="2400" dirty="0">
                <a:solidFill>
                  <a:srgbClr val="FFFF00"/>
                </a:solidFill>
              </a:rPr>
              <a:t>tipología no es fiable</a:t>
            </a:r>
            <a:r>
              <a:rPr lang="es-ES" sz="2400" dirty="0"/>
              <a:t>. También considero que los tipos de niños de </a:t>
            </a:r>
            <a:r>
              <a:rPr lang="es-ES" sz="2400" dirty="0" err="1"/>
              <a:t>Borland</a:t>
            </a:r>
            <a:r>
              <a:rPr lang="es-ES" sz="2400" dirty="0"/>
              <a:t> solo son una ayuda. </a:t>
            </a:r>
          </a:p>
          <a:p>
            <a:pPr>
              <a:buNone/>
            </a:pPr>
            <a:r>
              <a:rPr lang="es-ES" sz="2400" dirty="0">
                <a:solidFill>
                  <a:srgbClr val="FFFF00"/>
                </a:solidFill>
              </a:rPr>
              <a:t>Las enfermedades agudas han de resolverse de otra manera</a:t>
            </a:r>
            <a:r>
              <a:rPr lang="es-ES" sz="2400" dirty="0"/>
              <a:t>. Yo suelo recurrir a los libros de </a:t>
            </a:r>
          </a:p>
          <a:p>
            <a:pPr lvl="1"/>
            <a:r>
              <a:rPr lang="es-ES" i="1" dirty="0">
                <a:solidFill>
                  <a:srgbClr val="FFFF00"/>
                </a:solidFill>
              </a:rPr>
              <a:t>A. </a:t>
            </a:r>
            <a:r>
              <a:rPr lang="es-ES" i="1" dirty="0" err="1">
                <a:solidFill>
                  <a:srgbClr val="FFFF00"/>
                </a:solidFill>
              </a:rPr>
              <a:t>Vögeli</a:t>
            </a:r>
            <a:r>
              <a:rPr lang="es-ES" i="1" dirty="0">
                <a:solidFill>
                  <a:srgbClr val="FFFF00"/>
                </a:solidFill>
              </a:rPr>
              <a:t>:</a:t>
            </a:r>
            <a:r>
              <a:rPr lang="es-ES" dirty="0">
                <a:solidFill>
                  <a:srgbClr val="FFFF00"/>
                </a:solidFill>
              </a:rPr>
              <a:t> </a:t>
            </a:r>
            <a:r>
              <a:rPr lang="es-ES" dirty="0" err="1">
                <a:solidFill>
                  <a:srgbClr val="FFFF00"/>
                </a:solidFill>
              </a:rPr>
              <a:t>Homöopathische</a:t>
            </a:r>
            <a:r>
              <a:rPr lang="es-ES" dirty="0">
                <a:solidFill>
                  <a:srgbClr val="FFFF00"/>
                </a:solidFill>
              </a:rPr>
              <a:t> </a:t>
            </a:r>
            <a:r>
              <a:rPr lang="es-ES" dirty="0" err="1">
                <a:solidFill>
                  <a:srgbClr val="FFFF00"/>
                </a:solidFill>
              </a:rPr>
              <a:t>Behandlung</a:t>
            </a:r>
            <a:r>
              <a:rPr lang="es-ES" dirty="0">
                <a:solidFill>
                  <a:srgbClr val="FFFF00"/>
                </a:solidFill>
              </a:rPr>
              <a:t> der </a:t>
            </a:r>
            <a:r>
              <a:rPr lang="es-ES" dirty="0" err="1">
                <a:solidFill>
                  <a:srgbClr val="FFFF00"/>
                </a:solidFill>
              </a:rPr>
              <a:t>Kinderkrankheiten</a:t>
            </a:r>
            <a:r>
              <a:rPr lang="es-ES" dirty="0">
                <a:solidFill>
                  <a:srgbClr val="FFFF00"/>
                </a:solidFill>
              </a:rPr>
              <a:t>, </a:t>
            </a:r>
          </a:p>
          <a:p>
            <a:pPr lvl="1"/>
            <a:r>
              <a:rPr lang="es-ES" i="1" dirty="0">
                <a:solidFill>
                  <a:srgbClr val="FFFF00"/>
                </a:solidFill>
              </a:rPr>
              <a:t>H. </a:t>
            </a:r>
            <a:r>
              <a:rPr lang="es-ES" i="1" dirty="0" err="1">
                <a:solidFill>
                  <a:srgbClr val="FFFF00"/>
                </a:solidFill>
              </a:rPr>
              <a:t>Inhäuser</a:t>
            </a:r>
            <a:r>
              <a:rPr lang="es-ES" i="1" dirty="0">
                <a:solidFill>
                  <a:srgbClr val="FFFF00"/>
                </a:solidFill>
              </a:rPr>
              <a:t>:</a:t>
            </a:r>
            <a:r>
              <a:rPr lang="es-ES" dirty="0">
                <a:solidFill>
                  <a:srgbClr val="FFFF00"/>
                </a:solidFill>
              </a:rPr>
              <a:t> </a:t>
            </a:r>
            <a:r>
              <a:rPr lang="es-ES" dirty="0" err="1">
                <a:solidFill>
                  <a:srgbClr val="FFFF00"/>
                </a:solidFill>
              </a:rPr>
              <a:t>Homöopathie</a:t>
            </a:r>
            <a:r>
              <a:rPr lang="es-ES" dirty="0">
                <a:solidFill>
                  <a:srgbClr val="FFFF00"/>
                </a:solidFill>
              </a:rPr>
              <a:t> in der </a:t>
            </a:r>
            <a:r>
              <a:rPr lang="es-ES" dirty="0" err="1">
                <a:solidFill>
                  <a:srgbClr val="FFFF00"/>
                </a:solidFill>
              </a:rPr>
              <a:t>Kinderheilkunde</a:t>
            </a:r>
            <a:r>
              <a:rPr lang="es-ES" dirty="0">
                <a:solidFill>
                  <a:srgbClr val="FFFF00"/>
                </a:solidFill>
              </a:rPr>
              <a:t>. </a:t>
            </a:r>
          </a:p>
        </p:txBody>
      </p:sp>
    </p:spTree>
    <p:extLst>
      <p:ext uri="{BB962C8B-B14F-4D97-AF65-F5344CB8AC3E}">
        <p14:creationId xmlns:p14="http://schemas.microsoft.com/office/powerpoint/2010/main" val="5358834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600" dirty="0">
                <a:solidFill>
                  <a:srgbClr val="FFFF00"/>
                </a:solidFill>
              </a:rPr>
              <a:t>El método de Kent fue un rodeo?</a:t>
            </a:r>
          </a:p>
        </p:txBody>
      </p:sp>
      <p:sp>
        <p:nvSpPr>
          <p:cNvPr id="3" name="Marcador de contenido 2"/>
          <p:cNvSpPr>
            <a:spLocks noGrp="1"/>
          </p:cNvSpPr>
          <p:nvPr>
            <p:ph idx="1"/>
          </p:nvPr>
        </p:nvSpPr>
        <p:spPr>
          <a:xfrm>
            <a:off x="457200" y="2276872"/>
            <a:ext cx="8229600" cy="4047728"/>
          </a:xfrm>
        </p:spPr>
        <p:txBody>
          <a:bodyPr>
            <a:normAutofit/>
          </a:bodyPr>
          <a:lstStyle/>
          <a:p>
            <a:r>
              <a:rPr lang="es-ES" sz="2400"/>
              <a:t>No ...</a:t>
            </a:r>
            <a:endParaRPr lang="es-ES" sz="2400" dirty="0"/>
          </a:p>
          <a:p>
            <a:r>
              <a:rPr lang="es-ES" sz="2400" dirty="0"/>
              <a:t>Con este método, he podido conocer la forma de proceder de la mayoría de los homeópatas.</a:t>
            </a:r>
          </a:p>
        </p:txBody>
      </p:sp>
    </p:spTree>
    <p:extLst>
      <p:ext uri="{BB962C8B-B14F-4D97-AF65-F5344CB8AC3E}">
        <p14:creationId xmlns:p14="http://schemas.microsoft.com/office/powerpoint/2010/main" val="37590148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600" dirty="0">
                <a:solidFill>
                  <a:srgbClr val="FFFF00"/>
                </a:solidFill>
              </a:rPr>
              <a:t>Conclusiones</a:t>
            </a:r>
          </a:p>
        </p:txBody>
      </p:sp>
      <p:sp>
        <p:nvSpPr>
          <p:cNvPr id="3" name="Marcador de contenido 2"/>
          <p:cNvSpPr>
            <a:spLocks noGrp="1"/>
          </p:cNvSpPr>
          <p:nvPr>
            <p:ph idx="1"/>
          </p:nvPr>
        </p:nvSpPr>
        <p:spPr/>
        <p:txBody>
          <a:bodyPr/>
          <a:lstStyle/>
          <a:p>
            <a:endParaRPr lang="es-ES" dirty="0"/>
          </a:p>
          <a:p>
            <a:r>
              <a:rPr lang="es-ES" sz="2400" dirty="0"/>
              <a:t>Lo que hasta ahora más me molestaba era la </a:t>
            </a:r>
            <a:r>
              <a:rPr lang="es-ES" sz="2400" i="1" dirty="0">
                <a:solidFill>
                  <a:srgbClr val="FFFF00"/>
                </a:solidFill>
              </a:rPr>
              <a:t>arbitrariedad de la selección del remedio </a:t>
            </a:r>
            <a:r>
              <a:rPr lang="es-ES" sz="2400" i="1" dirty="0"/>
              <a:t>y la </a:t>
            </a:r>
            <a:r>
              <a:rPr lang="es-ES" sz="2400" i="1" dirty="0">
                <a:solidFill>
                  <a:srgbClr val="FFFF00"/>
                </a:solidFill>
              </a:rPr>
              <a:t>falta de reproducibilidad</a:t>
            </a:r>
            <a:r>
              <a:rPr lang="es-ES" sz="2400" dirty="0"/>
              <a:t>, lo que contrasta claramente con la afirmación de Hahnemann que la homeopatía cura con una “</a:t>
            </a:r>
            <a:r>
              <a:rPr lang="es-ES" sz="2400" dirty="0">
                <a:solidFill>
                  <a:srgbClr val="FFFF00"/>
                </a:solidFill>
              </a:rPr>
              <a:t>certeza casi matemática”</a:t>
            </a:r>
            <a:r>
              <a:rPr lang="es-ES" sz="2400" dirty="0"/>
              <a:t>.</a:t>
            </a:r>
          </a:p>
        </p:txBody>
      </p:sp>
    </p:spTree>
    <p:extLst>
      <p:ext uri="{BB962C8B-B14F-4D97-AF65-F5344CB8AC3E}">
        <p14:creationId xmlns:p14="http://schemas.microsoft.com/office/powerpoint/2010/main" val="41066564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600" dirty="0">
                <a:solidFill>
                  <a:srgbClr val="FFFF00"/>
                </a:solidFill>
              </a:rPr>
              <a:t>Consecuencia</a:t>
            </a:r>
          </a:p>
        </p:txBody>
      </p:sp>
      <p:sp>
        <p:nvSpPr>
          <p:cNvPr id="3" name="Marcador de contenido 2"/>
          <p:cNvSpPr>
            <a:spLocks noGrp="1"/>
          </p:cNvSpPr>
          <p:nvPr>
            <p:ph idx="1"/>
          </p:nvPr>
        </p:nvSpPr>
        <p:spPr/>
        <p:txBody>
          <a:bodyPr/>
          <a:lstStyle/>
          <a:p>
            <a:endParaRPr lang="es-ES" dirty="0"/>
          </a:p>
          <a:p>
            <a:r>
              <a:rPr lang="es-ES" sz="2400" dirty="0"/>
              <a:t>Necesitamos un método que sea </a:t>
            </a:r>
            <a:r>
              <a:rPr lang="es-ES" sz="2400" dirty="0">
                <a:solidFill>
                  <a:srgbClr val="FFFF00"/>
                </a:solidFill>
              </a:rPr>
              <a:t>fiable</a:t>
            </a:r>
            <a:r>
              <a:rPr lang="es-ES" sz="2400" dirty="0"/>
              <a:t>, ofrezca decisiones </a:t>
            </a:r>
            <a:r>
              <a:rPr lang="es-ES" sz="2400" dirty="0">
                <a:solidFill>
                  <a:srgbClr val="FFFF00"/>
                </a:solidFill>
              </a:rPr>
              <a:t>reproducibles </a:t>
            </a:r>
            <a:r>
              <a:rPr lang="es-ES" sz="2400" dirty="0"/>
              <a:t>y exija </a:t>
            </a:r>
            <a:r>
              <a:rPr lang="es-ES" sz="2400" dirty="0">
                <a:solidFill>
                  <a:srgbClr val="FFFF00"/>
                </a:solidFill>
              </a:rPr>
              <a:t>poco tiempo para la determinación del remedio</a:t>
            </a:r>
            <a:r>
              <a:rPr lang="es-ES" sz="2400" dirty="0"/>
              <a:t>.</a:t>
            </a:r>
          </a:p>
        </p:txBody>
      </p:sp>
    </p:spTree>
    <p:extLst>
      <p:ext uri="{BB962C8B-B14F-4D97-AF65-F5344CB8AC3E}">
        <p14:creationId xmlns:p14="http://schemas.microsoft.com/office/powerpoint/2010/main" val="7272666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stretch>
            <a:fillRect/>
          </a:stretch>
        </p:blipFill>
        <p:spPr>
          <a:xfrm>
            <a:off x="3275856" y="1772816"/>
            <a:ext cx="3045521" cy="3652044"/>
          </a:xfrm>
          <a:prstGeom prst="rect">
            <a:avLst/>
          </a:prstGeom>
        </p:spPr>
      </p:pic>
    </p:spTree>
    <p:extLst>
      <p:ext uri="{BB962C8B-B14F-4D97-AF65-F5344CB8AC3E}">
        <p14:creationId xmlns:p14="http://schemas.microsoft.com/office/powerpoint/2010/main" val="25296267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852704"/>
          </a:xfrm>
        </p:spPr>
        <p:txBody>
          <a:bodyPr>
            <a:normAutofit/>
          </a:bodyPr>
          <a:lstStyle/>
          <a:p>
            <a:r>
              <a:rPr lang="es-ES" sz="3600" dirty="0">
                <a:solidFill>
                  <a:srgbClr val="FFFF00"/>
                </a:solidFill>
              </a:rPr>
              <a:t>Syonptic Key de Boger y Tarjetas de Lieth</a:t>
            </a:r>
          </a:p>
        </p:txBody>
      </p:sp>
      <p:sp>
        <p:nvSpPr>
          <p:cNvPr id="3" name="Marcador de contenido 2"/>
          <p:cNvSpPr>
            <a:spLocks noGrp="1"/>
          </p:cNvSpPr>
          <p:nvPr>
            <p:ph idx="1"/>
          </p:nvPr>
        </p:nvSpPr>
        <p:spPr/>
        <p:txBody>
          <a:bodyPr/>
          <a:lstStyle/>
          <a:p>
            <a:endParaRPr lang="es-ES" dirty="0"/>
          </a:p>
        </p:txBody>
      </p:sp>
      <p:pic>
        <p:nvPicPr>
          <p:cNvPr id="5" name="Imagen 4"/>
          <p:cNvPicPr>
            <a:picLocks noChangeAspect="1"/>
          </p:cNvPicPr>
          <p:nvPr/>
        </p:nvPicPr>
        <p:blipFill>
          <a:blip r:embed="rId2" cstate="print"/>
          <a:stretch>
            <a:fillRect/>
          </a:stretch>
        </p:blipFill>
        <p:spPr>
          <a:xfrm>
            <a:off x="1138237" y="2564904"/>
            <a:ext cx="6867525" cy="3524250"/>
          </a:xfrm>
          <a:prstGeom prst="rect">
            <a:avLst/>
          </a:prstGeom>
        </p:spPr>
      </p:pic>
    </p:spTree>
    <p:extLst>
      <p:ext uri="{BB962C8B-B14F-4D97-AF65-F5344CB8AC3E}">
        <p14:creationId xmlns:p14="http://schemas.microsoft.com/office/powerpoint/2010/main" val="21790911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780696"/>
          </a:xfrm>
        </p:spPr>
        <p:txBody>
          <a:bodyPr>
            <a:normAutofit/>
          </a:bodyPr>
          <a:lstStyle/>
          <a:p>
            <a:r>
              <a:rPr lang="es-ES" sz="3600" dirty="0">
                <a:solidFill>
                  <a:srgbClr val="FFFF00"/>
                </a:solidFill>
              </a:rPr>
              <a:t>Bases del </a:t>
            </a:r>
            <a:r>
              <a:rPr lang="es-ES" sz="3600" dirty="0" err="1">
                <a:solidFill>
                  <a:srgbClr val="FFFF00"/>
                </a:solidFill>
              </a:rPr>
              <a:t>Synoptic</a:t>
            </a:r>
            <a:r>
              <a:rPr lang="es-ES" sz="3600" dirty="0">
                <a:solidFill>
                  <a:srgbClr val="FFFF00"/>
                </a:solidFill>
              </a:rPr>
              <a:t> Key</a:t>
            </a:r>
          </a:p>
        </p:txBody>
      </p:sp>
      <p:sp>
        <p:nvSpPr>
          <p:cNvPr id="3" name="Marcador de contenido 2"/>
          <p:cNvSpPr>
            <a:spLocks noGrp="1"/>
          </p:cNvSpPr>
          <p:nvPr>
            <p:ph idx="1"/>
          </p:nvPr>
        </p:nvSpPr>
        <p:spPr/>
        <p:txBody>
          <a:bodyPr>
            <a:normAutofit/>
          </a:bodyPr>
          <a:lstStyle/>
          <a:p>
            <a:r>
              <a:rPr lang="es-ES" sz="2400" dirty="0"/>
              <a:t>El </a:t>
            </a:r>
            <a:r>
              <a:rPr lang="es-ES" sz="2400" i="1" dirty="0" err="1"/>
              <a:t>Synoptic</a:t>
            </a:r>
            <a:r>
              <a:rPr lang="es-ES" sz="2400" i="1" dirty="0"/>
              <a:t> Key</a:t>
            </a:r>
            <a:r>
              <a:rPr lang="es-ES" sz="2400" dirty="0"/>
              <a:t> es un repertorio de los </a:t>
            </a:r>
            <a:r>
              <a:rPr lang="es-ES" sz="2400" dirty="0">
                <a:solidFill>
                  <a:srgbClr val="FFFF00"/>
                </a:solidFill>
              </a:rPr>
              <a:t>síntomas característicos de los remedios</a:t>
            </a:r>
            <a:r>
              <a:rPr lang="es-ES" sz="2400" dirty="0"/>
              <a:t> que proceden de la práctica de C.M. </a:t>
            </a:r>
            <a:r>
              <a:rPr lang="es-ES" sz="2400" dirty="0" err="1"/>
              <a:t>Boger</a:t>
            </a:r>
            <a:r>
              <a:rPr lang="es-ES" sz="2400" dirty="0"/>
              <a:t>. En teoría solo contiene síntomas de grado alto. </a:t>
            </a:r>
          </a:p>
          <a:p>
            <a:r>
              <a:rPr lang="es-ES" sz="2400" dirty="0"/>
              <a:t>Cumple con las exigencias de </a:t>
            </a:r>
            <a:r>
              <a:rPr lang="es-ES" sz="2400" dirty="0" err="1"/>
              <a:t>Boenninghausen</a:t>
            </a:r>
            <a:r>
              <a:rPr lang="es-ES" sz="2400" dirty="0"/>
              <a:t> y </a:t>
            </a:r>
            <a:r>
              <a:rPr lang="es-ES" sz="2400" dirty="0" err="1"/>
              <a:t>Hering</a:t>
            </a:r>
            <a:r>
              <a:rPr lang="es-ES" sz="2400" dirty="0"/>
              <a:t> de basar, siempre que sea posible, la elección del remedio en los síntomas característicos. </a:t>
            </a:r>
          </a:p>
        </p:txBody>
      </p:sp>
    </p:spTree>
    <p:extLst>
      <p:ext uri="{BB962C8B-B14F-4D97-AF65-F5344CB8AC3E}">
        <p14:creationId xmlns:p14="http://schemas.microsoft.com/office/powerpoint/2010/main" val="483974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83568" y="1916832"/>
            <a:ext cx="7772400" cy="1872208"/>
          </a:xfrm>
        </p:spPr>
        <p:txBody>
          <a:bodyPr/>
          <a:lstStyle/>
          <a:p>
            <a:pPr algn="ctr"/>
            <a:r>
              <a:rPr lang="es-ES" sz="3600" b="0" dirty="0">
                <a:solidFill>
                  <a:srgbClr val="FFFF00"/>
                </a:solidFill>
                <a:latin typeface="Arial" pitchFamily="34" charset="0"/>
                <a:cs typeface="Arial" pitchFamily="34" charset="0"/>
              </a:rPr>
              <a:t>Cómo es que un médico convencional </a:t>
            </a:r>
            <a:r>
              <a:rPr lang="es-ES" sz="3600" b="0" i="1" dirty="0">
                <a:solidFill>
                  <a:schemeClr val="tx1"/>
                </a:solidFill>
                <a:latin typeface="Arial" pitchFamily="34" charset="0"/>
                <a:cs typeface="Arial" pitchFamily="34" charset="0"/>
              </a:rPr>
              <a:t>no</a:t>
            </a:r>
            <a:r>
              <a:rPr lang="es-ES" sz="3600" b="0" dirty="0">
                <a:solidFill>
                  <a:srgbClr val="FFFF00"/>
                </a:solidFill>
                <a:latin typeface="Arial" pitchFamily="34" charset="0"/>
                <a:cs typeface="Arial" pitchFamily="34" charset="0"/>
              </a:rPr>
              <a:t> llega a la homeopatía?</a:t>
            </a:r>
          </a:p>
        </p:txBody>
      </p:sp>
    </p:spTree>
    <p:extLst>
      <p:ext uri="{BB962C8B-B14F-4D97-AF65-F5344CB8AC3E}">
        <p14:creationId xmlns:p14="http://schemas.microsoft.com/office/powerpoint/2010/main" val="30089596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780696"/>
          </a:xfrm>
        </p:spPr>
        <p:txBody>
          <a:bodyPr>
            <a:normAutofit/>
          </a:bodyPr>
          <a:lstStyle/>
          <a:p>
            <a:r>
              <a:rPr lang="es-ES" sz="3600" dirty="0">
                <a:solidFill>
                  <a:srgbClr val="FFFF00"/>
                </a:solidFill>
              </a:rPr>
              <a:t>Procedimiento de </a:t>
            </a:r>
            <a:r>
              <a:rPr lang="es-ES" sz="3600" dirty="0" err="1">
                <a:solidFill>
                  <a:srgbClr val="FFFF00"/>
                </a:solidFill>
              </a:rPr>
              <a:t>Boger</a:t>
            </a:r>
            <a:endParaRPr lang="es-ES" sz="3600" dirty="0">
              <a:solidFill>
                <a:srgbClr val="FFFF00"/>
              </a:solidFill>
            </a:endParaRPr>
          </a:p>
        </p:txBody>
      </p:sp>
      <p:sp>
        <p:nvSpPr>
          <p:cNvPr id="3" name="Marcador de contenido 2"/>
          <p:cNvSpPr>
            <a:spLocks noGrp="1"/>
          </p:cNvSpPr>
          <p:nvPr>
            <p:ph idx="1"/>
          </p:nvPr>
        </p:nvSpPr>
        <p:spPr/>
        <p:txBody>
          <a:bodyPr>
            <a:normAutofit/>
          </a:bodyPr>
          <a:lstStyle/>
          <a:p>
            <a:pPr>
              <a:buNone/>
            </a:pPr>
            <a:r>
              <a:rPr lang="es-ES" sz="2400" dirty="0"/>
              <a:t>A partir de la anamnesis y la exploración, se extraen aquellos síntomas que son característicos para todo el proceso patológico. </a:t>
            </a:r>
          </a:p>
          <a:p>
            <a:pPr>
              <a:buNone/>
            </a:pPr>
            <a:r>
              <a:rPr lang="es-ES" sz="2400" dirty="0" err="1"/>
              <a:t>Repertorización</a:t>
            </a:r>
            <a:r>
              <a:rPr lang="es-ES" sz="2400" dirty="0"/>
              <a:t>: </a:t>
            </a:r>
          </a:p>
          <a:p>
            <a:pPr lvl="1"/>
            <a:r>
              <a:rPr lang="es-ES" dirty="0">
                <a:solidFill>
                  <a:srgbClr val="FFFF00"/>
                </a:solidFill>
              </a:rPr>
              <a:t>Órgano afectado, sensaciones, </a:t>
            </a:r>
          </a:p>
          <a:p>
            <a:pPr lvl="1"/>
            <a:r>
              <a:rPr lang="es-ES" dirty="0">
                <a:solidFill>
                  <a:srgbClr val="FFFF00"/>
                </a:solidFill>
              </a:rPr>
              <a:t>Modalidades </a:t>
            </a:r>
          </a:p>
          <a:p>
            <a:pPr lvl="2"/>
            <a:r>
              <a:rPr lang="es-ES" sz="2400" dirty="0"/>
              <a:t>síntomas secundarios, </a:t>
            </a:r>
          </a:p>
          <a:p>
            <a:pPr lvl="2"/>
            <a:r>
              <a:rPr lang="es-ES" sz="2400" dirty="0"/>
              <a:t>alteraciones del estado de ánimo. </a:t>
            </a:r>
          </a:p>
        </p:txBody>
      </p:sp>
    </p:spTree>
    <p:extLst>
      <p:ext uri="{BB962C8B-B14F-4D97-AF65-F5344CB8AC3E}">
        <p14:creationId xmlns:p14="http://schemas.microsoft.com/office/powerpoint/2010/main" val="14589481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780696"/>
          </a:xfrm>
        </p:spPr>
        <p:txBody>
          <a:bodyPr>
            <a:normAutofit/>
          </a:bodyPr>
          <a:lstStyle/>
          <a:p>
            <a:r>
              <a:rPr lang="es-ES" sz="3600" dirty="0">
                <a:solidFill>
                  <a:srgbClr val="FFFF00"/>
                </a:solidFill>
              </a:rPr>
              <a:t>Tarjetas de </a:t>
            </a:r>
            <a:r>
              <a:rPr lang="es-ES" sz="3600" dirty="0" err="1">
                <a:solidFill>
                  <a:srgbClr val="FFFF00"/>
                </a:solidFill>
              </a:rPr>
              <a:t>Lieth</a:t>
            </a:r>
            <a:endParaRPr lang="es-ES" sz="3600" dirty="0">
              <a:solidFill>
                <a:srgbClr val="FFFF00"/>
              </a:solidFill>
            </a:endParaRPr>
          </a:p>
        </p:txBody>
      </p:sp>
      <p:sp>
        <p:nvSpPr>
          <p:cNvPr id="3" name="Marcador de contenido 2"/>
          <p:cNvSpPr>
            <a:spLocks noGrp="1"/>
          </p:cNvSpPr>
          <p:nvPr>
            <p:ph idx="1"/>
          </p:nvPr>
        </p:nvSpPr>
        <p:spPr/>
        <p:txBody>
          <a:bodyPr/>
          <a:lstStyle/>
          <a:p>
            <a:r>
              <a:rPr lang="es-ES" sz="2400" dirty="0"/>
              <a:t>Las Tarjetas terapéuticas de Bolsillo de </a:t>
            </a:r>
            <a:r>
              <a:rPr lang="es-ES" sz="2400" dirty="0" err="1"/>
              <a:t>Bernd</a:t>
            </a:r>
            <a:r>
              <a:rPr lang="es-ES" sz="2400" dirty="0"/>
              <a:t> von der </a:t>
            </a:r>
            <a:r>
              <a:rPr lang="es-ES" sz="2400" dirty="0" err="1"/>
              <a:t>Lieth</a:t>
            </a:r>
            <a:r>
              <a:rPr lang="es-ES" sz="2400" dirty="0"/>
              <a:t> se basan en el </a:t>
            </a:r>
            <a:r>
              <a:rPr lang="es-ES" sz="2400" dirty="0" err="1"/>
              <a:t>Synoptic</a:t>
            </a:r>
            <a:r>
              <a:rPr lang="es-ES" sz="2400" dirty="0"/>
              <a:t> Key. Contienen </a:t>
            </a:r>
            <a:r>
              <a:rPr lang="es-ES" sz="2400" dirty="0">
                <a:solidFill>
                  <a:srgbClr val="FFFF00"/>
                </a:solidFill>
              </a:rPr>
              <a:t>1117 tarjetas </a:t>
            </a:r>
            <a:r>
              <a:rPr lang="es-ES" sz="2400" dirty="0"/>
              <a:t>con un síntoma cada una y se corresponden con las adjudicaciones de los remedios </a:t>
            </a:r>
            <a:r>
              <a:rPr lang="es-ES" sz="2400" dirty="0">
                <a:solidFill>
                  <a:srgbClr val="FFFF00"/>
                </a:solidFill>
              </a:rPr>
              <a:t>(323 remedios)</a:t>
            </a:r>
            <a:r>
              <a:rPr lang="es-ES" sz="2400" dirty="0"/>
              <a:t>.</a:t>
            </a:r>
          </a:p>
          <a:p>
            <a:r>
              <a:rPr lang="es-ES" sz="2400" dirty="0"/>
              <a:t>Es muy útil en las </a:t>
            </a:r>
            <a:r>
              <a:rPr lang="es-ES" sz="2400" dirty="0">
                <a:solidFill>
                  <a:srgbClr val="FFFF00"/>
                </a:solidFill>
              </a:rPr>
              <a:t>enfermedades unilaterales</a:t>
            </a:r>
            <a:r>
              <a:rPr lang="es-ES" sz="2400" dirty="0"/>
              <a:t>, los </a:t>
            </a:r>
            <a:r>
              <a:rPr lang="es-ES" sz="2400" dirty="0">
                <a:solidFill>
                  <a:srgbClr val="FFFF00"/>
                </a:solidFill>
              </a:rPr>
              <a:t>casos con falta de síntomas </a:t>
            </a:r>
            <a:r>
              <a:rPr lang="es-ES" sz="2400" dirty="0"/>
              <a:t>y las </a:t>
            </a:r>
            <a:r>
              <a:rPr lang="es-ES" sz="2400" dirty="0">
                <a:solidFill>
                  <a:srgbClr val="FFFF00"/>
                </a:solidFill>
              </a:rPr>
              <a:t>patologías graves </a:t>
            </a:r>
            <a:r>
              <a:rPr lang="es-ES" dirty="0">
                <a:solidFill>
                  <a:srgbClr val="FFFF00"/>
                </a:solidFill>
              </a:rPr>
              <a:t>.</a:t>
            </a:r>
          </a:p>
        </p:txBody>
      </p:sp>
    </p:spTree>
    <p:extLst>
      <p:ext uri="{BB962C8B-B14F-4D97-AF65-F5344CB8AC3E}">
        <p14:creationId xmlns:p14="http://schemas.microsoft.com/office/powerpoint/2010/main" val="30899852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852704"/>
          </a:xfrm>
        </p:spPr>
        <p:txBody>
          <a:bodyPr>
            <a:normAutofit/>
          </a:bodyPr>
          <a:lstStyle/>
          <a:p>
            <a:r>
              <a:rPr lang="es-ES" sz="3600" dirty="0">
                <a:solidFill>
                  <a:srgbClr val="FFFF00"/>
                </a:solidFill>
              </a:rPr>
              <a:t>Caso clínico con las tarjetas de </a:t>
            </a:r>
            <a:r>
              <a:rPr lang="es-ES" sz="3600" dirty="0" err="1">
                <a:solidFill>
                  <a:srgbClr val="FFFF00"/>
                </a:solidFill>
              </a:rPr>
              <a:t>Lieth</a:t>
            </a:r>
            <a:endParaRPr lang="es-ES" sz="3600" dirty="0">
              <a:solidFill>
                <a:srgbClr val="FFFF00"/>
              </a:solidFill>
            </a:endParaRPr>
          </a:p>
        </p:txBody>
      </p:sp>
      <p:sp>
        <p:nvSpPr>
          <p:cNvPr id="3" name="Marcador de contenido 2"/>
          <p:cNvSpPr>
            <a:spLocks noGrp="1"/>
          </p:cNvSpPr>
          <p:nvPr>
            <p:ph idx="1"/>
          </p:nvPr>
        </p:nvSpPr>
        <p:spPr/>
        <p:txBody>
          <a:bodyPr>
            <a:normAutofit/>
          </a:bodyPr>
          <a:lstStyle/>
          <a:p>
            <a:r>
              <a:rPr lang="es-ES" sz="2400" dirty="0"/>
              <a:t>Lara, de 6 años de edad, enferma agudamente de sarampión con fiebre alta y un exantema hemorrágico en todo el cuerpo. En el segundo día, se presenta una tos asfixiante. Los padres rechazan el tratamiento antibiótico del médico de urgencias.</a:t>
            </a:r>
          </a:p>
          <a:p>
            <a:r>
              <a:rPr lang="es-ES" sz="2400" dirty="0"/>
              <a:t>Se visita el 4º día de la afección en mi consulta: está apática, su tez es grisácea, 38º de fiebre, escalofríos, respiración sibilante y tos constante. Tiene un cuadro de disnea con retracción de la musculatura intercostal.</a:t>
            </a:r>
          </a:p>
        </p:txBody>
      </p:sp>
    </p:spTree>
    <p:extLst>
      <p:ext uri="{BB962C8B-B14F-4D97-AF65-F5344CB8AC3E}">
        <p14:creationId xmlns:p14="http://schemas.microsoft.com/office/powerpoint/2010/main" val="16966811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normAutofit/>
          </a:bodyPr>
          <a:lstStyle/>
          <a:p>
            <a:r>
              <a:rPr lang="es-ES" sz="2400" dirty="0"/>
              <a:t>Exploración: erupción hemorrágica por sarampión; mucosa oral áspera, separada, lengua con cubierta blanca y pequeñas úlceras. </a:t>
            </a:r>
          </a:p>
          <a:p>
            <a:r>
              <a:rPr lang="es-ES" sz="2400" dirty="0"/>
              <a:t>Auscultación: sibilancias húmedas sobre ambos pulmones, izq. basal más que derecha. Sin cianosis. Por lo demás normal. Clínicamente se trata de una </a:t>
            </a:r>
            <a:r>
              <a:rPr lang="es-ES" sz="2400" dirty="0">
                <a:solidFill>
                  <a:srgbClr val="FFFF00"/>
                </a:solidFill>
              </a:rPr>
              <a:t>neumonía por sarampión </a:t>
            </a:r>
          </a:p>
        </p:txBody>
      </p:sp>
    </p:spTree>
    <p:extLst>
      <p:ext uri="{BB962C8B-B14F-4D97-AF65-F5344CB8AC3E}">
        <p14:creationId xmlns:p14="http://schemas.microsoft.com/office/powerpoint/2010/main" val="23658987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endParaRPr lang="es-ES"/>
          </a:p>
        </p:txBody>
      </p:sp>
      <p:sp>
        <p:nvSpPr>
          <p:cNvPr id="5" name="Marcador de contenido 4"/>
          <p:cNvSpPr>
            <a:spLocks noGrp="1"/>
          </p:cNvSpPr>
          <p:nvPr>
            <p:ph sz="half" idx="1"/>
          </p:nvPr>
        </p:nvSpPr>
        <p:spPr/>
        <p:txBody>
          <a:bodyPr/>
          <a:lstStyle/>
          <a:p>
            <a:endParaRPr lang="es-ES"/>
          </a:p>
        </p:txBody>
      </p:sp>
      <p:sp>
        <p:nvSpPr>
          <p:cNvPr id="6" name="Marcador de contenido 5"/>
          <p:cNvSpPr>
            <a:spLocks noGrp="1"/>
          </p:cNvSpPr>
          <p:nvPr>
            <p:ph sz="half" idx="2"/>
          </p:nvPr>
        </p:nvSpPr>
        <p:spPr/>
        <p:txBody>
          <a:bodyPr>
            <a:normAutofit/>
          </a:bodyPr>
          <a:lstStyle/>
          <a:p>
            <a:pPr>
              <a:buNone/>
            </a:pPr>
            <a:r>
              <a:rPr lang="es-ES" sz="2400" dirty="0" err="1">
                <a:solidFill>
                  <a:srgbClr val="FFFF00"/>
                </a:solidFill>
              </a:rPr>
              <a:t>Rx</a:t>
            </a:r>
            <a:r>
              <a:rPr lang="es-ES" sz="2400" dirty="0">
                <a:solidFill>
                  <a:srgbClr val="FFFF00"/>
                </a:solidFill>
              </a:rPr>
              <a:t> AP del tórax</a:t>
            </a:r>
          </a:p>
          <a:p>
            <a:r>
              <a:rPr lang="es-ES" sz="2400" dirty="0" err="1"/>
              <a:t>Sobredistensión</a:t>
            </a:r>
            <a:r>
              <a:rPr lang="es-ES" sz="2400" dirty="0"/>
              <a:t> de ambos pulmones. Infiltrado </a:t>
            </a:r>
            <a:r>
              <a:rPr lang="es-ES" sz="2400" dirty="0" err="1"/>
              <a:t>peribronquial</a:t>
            </a:r>
            <a:r>
              <a:rPr lang="es-ES" sz="2400" dirty="0"/>
              <a:t> denso en el lóbulo pulmonar inferior izquierdo  nivel </a:t>
            </a:r>
            <a:r>
              <a:rPr lang="es-ES" sz="2400" dirty="0" err="1"/>
              <a:t>retrocardial</a:t>
            </a:r>
            <a:r>
              <a:rPr lang="es-ES" sz="2400" dirty="0"/>
              <a:t>, </a:t>
            </a:r>
            <a:r>
              <a:rPr lang="es-ES" sz="2400" dirty="0" err="1"/>
              <a:t>bronchoneumograma</a:t>
            </a:r>
            <a:r>
              <a:rPr lang="es-ES" sz="2400" dirty="0"/>
              <a:t>.</a:t>
            </a:r>
          </a:p>
        </p:txBody>
      </p:sp>
      <p:pic>
        <p:nvPicPr>
          <p:cNvPr id="8" name="Imagen 7"/>
          <p:cNvPicPr>
            <a:picLocks noChangeAspect="1"/>
          </p:cNvPicPr>
          <p:nvPr/>
        </p:nvPicPr>
        <p:blipFill>
          <a:blip r:embed="rId2" cstate="print"/>
          <a:stretch>
            <a:fillRect/>
          </a:stretch>
        </p:blipFill>
        <p:spPr>
          <a:xfrm>
            <a:off x="827584" y="2060848"/>
            <a:ext cx="2952750" cy="3743325"/>
          </a:xfrm>
          <a:prstGeom prst="rect">
            <a:avLst/>
          </a:prstGeom>
        </p:spPr>
      </p:pic>
    </p:spTree>
    <p:extLst>
      <p:ext uri="{BB962C8B-B14F-4D97-AF65-F5344CB8AC3E}">
        <p14:creationId xmlns:p14="http://schemas.microsoft.com/office/powerpoint/2010/main" val="27885354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996720"/>
          </a:xfrm>
        </p:spPr>
        <p:txBody>
          <a:bodyPr>
            <a:normAutofit/>
          </a:bodyPr>
          <a:lstStyle/>
          <a:p>
            <a:r>
              <a:rPr lang="es-ES" sz="3600" dirty="0" err="1">
                <a:solidFill>
                  <a:srgbClr val="FFFF00"/>
                </a:solidFill>
              </a:rPr>
              <a:t>Repertorización</a:t>
            </a:r>
            <a:r>
              <a:rPr lang="es-ES" sz="3600" dirty="0">
                <a:solidFill>
                  <a:srgbClr val="FFFF00"/>
                </a:solidFill>
              </a:rPr>
              <a:t> según </a:t>
            </a:r>
            <a:r>
              <a:rPr lang="es-ES" sz="3600" dirty="0" err="1">
                <a:solidFill>
                  <a:srgbClr val="FFFF00"/>
                </a:solidFill>
              </a:rPr>
              <a:t>Boger</a:t>
            </a:r>
            <a:endParaRPr lang="es-ES" sz="3600" dirty="0">
              <a:solidFill>
                <a:srgbClr val="FFFF00"/>
              </a:solidFill>
            </a:endParaRPr>
          </a:p>
        </p:txBody>
      </p:sp>
      <p:sp>
        <p:nvSpPr>
          <p:cNvPr id="3" name="Marcador de contenido 2"/>
          <p:cNvSpPr>
            <a:spLocks noGrp="1"/>
          </p:cNvSpPr>
          <p:nvPr>
            <p:ph idx="1"/>
          </p:nvPr>
        </p:nvSpPr>
        <p:spPr/>
        <p:txBody>
          <a:bodyPr/>
          <a:lstStyle/>
          <a:p>
            <a:r>
              <a:rPr lang="es-ES" dirty="0"/>
              <a:t>Sarampión						L292</a:t>
            </a:r>
          </a:p>
          <a:p>
            <a:r>
              <a:rPr lang="es-ES" dirty="0"/>
              <a:t>Molestias respiratorias, ataques de ahogo	L029</a:t>
            </a:r>
          </a:p>
          <a:p>
            <a:r>
              <a:rPr lang="es-ES" dirty="0"/>
              <a:t>Respiración sibilante				L1042</a:t>
            </a:r>
          </a:p>
          <a:p>
            <a:r>
              <a:rPr lang="es-ES" dirty="0"/>
              <a:t>Tos con arcadas					L1263</a:t>
            </a:r>
          </a:p>
          <a:p>
            <a:r>
              <a:rPr lang="es-ES" dirty="0"/>
              <a:t>Frío empeora, se enfría rápidamente		L226</a:t>
            </a:r>
          </a:p>
          <a:p>
            <a:r>
              <a:rPr lang="es-ES" dirty="0"/>
              <a:t>Mucosas (boca)					L385</a:t>
            </a:r>
          </a:p>
        </p:txBody>
      </p:sp>
    </p:spTree>
    <p:extLst>
      <p:ext uri="{BB962C8B-B14F-4D97-AF65-F5344CB8AC3E}">
        <p14:creationId xmlns:p14="http://schemas.microsoft.com/office/powerpoint/2010/main" val="2032734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stretch>
            <a:fillRect/>
          </a:stretch>
        </p:blipFill>
        <p:spPr>
          <a:xfrm>
            <a:off x="1" y="1562855"/>
            <a:ext cx="9056942" cy="4098393"/>
          </a:xfrm>
          <a:prstGeom prst="rect">
            <a:avLst/>
          </a:prstGeom>
        </p:spPr>
      </p:pic>
      <p:sp>
        <p:nvSpPr>
          <p:cNvPr id="5" name="CuadroTexto 4"/>
          <p:cNvSpPr txBox="1"/>
          <p:nvPr/>
        </p:nvSpPr>
        <p:spPr>
          <a:xfrm>
            <a:off x="0" y="476672"/>
            <a:ext cx="6084168" cy="646331"/>
          </a:xfrm>
          <a:prstGeom prst="rect">
            <a:avLst/>
          </a:prstGeom>
          <a:noFill/>
        </p:spPr>
        <p:txBody>
          <a:bodyPr wrap="square" rtlCol="0">
            <a:spAutoFit/>
          </a:bodyPr>
          <a:lstStyle/>
          <a:p>
            <a:r>
              <a:rPr lang="es-ES" sz="3600" dirty="0">
                <a:solidFill>
                  <a:srgbClr val="FFFF00"/>
                </a:solidFill>
                <a:latin typeface="+mj-lt"/>
              </a:rPr>
              <a:t>Resultado</a:t>
            </a:r>
          </a:p>
        </p:txBody>
      </p:sp>
    </p:spTree>
    <p:extLst>
      <p:ext uri="{BB962C8B-B14F-4D97-AF65-F5344CB8AC3E}">
        <p14:creationId xmlns:p14="http://schemas.microsoft.com/office/powerpoint/2010/main" val="35497389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600" dirty="0">
                <a:solidFill>
                  <a:srgbClr val="FFFF00"/>
                </a:solidFill>
              </a:rPr>
              <a:t>Materia médica comparada con los </a:t>
            </a:r>
            <a:r>
              <a:rPr lang="es-ES" sz="3600" dirty="0" err="1">
                <a:solidFill>
                  <a:srgbClr val="FFFF00"/>
                </a:solidFill>
              </a:rPr>
              <a:t>Guiding</a:t>
            </a:r>
            <a:r>
              <a:rPr lang="es-ES" sz="3600" dirty="0">
                <a:solidFill>
                  <a:srgbClr val="FFFF00"/>
                </a:solidFill>
              </a:rPr>
              <a:t> </a:t>
            </a:r>
            <a:r>
              <a:rPr lang="es-ES" sz="3600" dirty="0" err="1">
                <a:solidFill>
                  <a:srgbClr val="FFFF00"/>
                </a:solidFill>
              </a:rPr>
              <a:t>Symptoms</a:t>
            </a:r>
            <a:r>
              <a:rPr lang="es-ES" sz="3600" dirty="0">
                <a:solidFill>
                  <a:srgbClr val="FFFF00"/>
                </a:solidFill>
              </a:rPr>
              <a:t> (GS) de </a:t>
            </a:r>
            <a:r>
              <a:rPr lang="es-ES" sz="3600" dirty="0" err="1">
                <a:solidFill>
                  <a:srgbClr val="FFFF00"/>
                </a:solidFill>
              </a:rPr>
              <a:t>Hering</a:t>
            </a:r>
            <a:endParaRPr lang="es-ES" sz="3600" dirty="0">
              <a:solidFill>
                <a:srgbClr val="FFFF00"/>
              </a:solidFill>
            </a:endParaRPr>
          </a:p>
        </p:txBody>
      </p:sp>
      <p:sp>
        <p:nvSpPr>
          <p:cNvPr id="3" name="Marcador de contenido 2"/>
          <p:cNvSpPr>
            <a:spLocks noGrp="1"/>
          </p:cNvSpPr>
          <p:nvPr>
            <p:ph idx="1"/>
          </p:nvPr>
        </p:nvSpPr>
        <p:spPr>
          <a:xfrm>
            <a:off x="457200" y="2348880"/>
            <a:ext cx="8229600" cy="3975720"/>
          </a:xfrm>
        </p:spPr>
        <p:txBody>
          <a:bodyPr/>
          <a:lstStyle/>
          <a:p>
            <a:pPr>
              <a:buNone/>
            </a:pPr>
            <a:r>
              <a:rPr lang="es-ES" b="1" i="1" dirty="0" err="1">
                <a:solidFill>
                  <a:srgbClr val="FFFF00"/>
                </a:solidFill>
              </a:rPr>
              <a:t>Antimonium</a:t>
            </a:r>
            <a:r>
              <a:rPr lang="es-ES" b="1" i="1" dirty="0">
                <a:solidFill>
                  <a:srgbClr val="FFFF00"/>
                </a:solidFill>
              </a:rPr>
              <a:t> </a:t>
            </a:r>
            <a:r>
              <a:rPr lang="es-ES" b="1" i="1" dirty="0" err="1">
                <a:solidFill>
                  <a:srgbClr val="FFFF00"/>
                </a:solidFill>
              </a:rPr>
              <a:t>tartaricum</a:t>
            </a:r>
            <a:endParaRPr lang="es-ES" b="1" i="1" dirty="0">
              <a:solidFill>
                <a:srgbClr val="FFFF00"/>
              </a:solidFill>
            </a:endParaRPr>
          </a:p>
          <a:p>
            <a:r>
              <a:rPr lang="es-ES" sz="2400" dirty="0"/>
              <a:t>Granitos rojos pruriginosos  en todo el cuerpo y fiebre</a:t>
            </a:r>
          </a:p>
          <a:p>
            <a:r>
              <a:rPr lang="es-ES" sz="2400" dirty="0"/>
              <a:t>Respiración corta y pesada. Jadeo fuerte, el niño parece </a:t>
            </a:r>
            <a:r>
              <a:rPr lang="es-ES" sz="2400" dirty="0" err="1"/>
              <a:t>ahogrse</a:t>
            </a:r>
            <a:r>
              <a:rPr lang="es-ES" sz="2400" dirty="0"/>
              <a:t>. Muchas molestias respiratorias. Neumonía.</a:t>
            </a:r>
          </a:p>
          <a:p>
            <a:r>
              <a:rPr lang="es-ES" sz="2400" dirty="0"/>
              <a:t>Día y noche, tos seca recidivante a intervalos cortos.</a:t>
            </a:r>
          </a:p>
          <a:p>
            <a:r>
              <a:rPr lang="es-ES" sz="2400" dirty="0"/>
              <a:t>Predomina el frío; [sudor frío]</a:t>
            </a:r>
          </a:p>
          <a:p>
            <a:r>
              <a:rPr lang="es-ES" sz="2400" dirty="0"/>
              <a:t>Manchas pequeñas rojas, como pústulas de viruela humana, en la boca y en la lengua.</a:t>
            </a:r>
          </a:p>
          <a:p>
            <a:endParaRPr lang="es-ES" dirty="0"/>
          </a:p>
        </p:txBody>
      </p:sp>
    </p:spTree>
    <p:extLst>
      <p:ext uri="{BB962C8B-B14F-4D97-AF65-F5344CB8AC3E}">
        <p14:creationId xmlns:p14="http://schemas.microsoft.com/office/powerpoint/2010/main" val="41770392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196752"/>
            <a:ext cx="8229600" cy="5127848"/>
          </a:xfrm>
        </p:spPr>
        <p:txBody>
          <a:bodyPr>
            <a:normAutofit/>
          </a:bodyPr>
          <a:lstStyle/>
          <a:p>
            <a:pPr>
              <a:buNone/>
            </a:pPr>
            <a:r>
              <a:rPr lang="es-ES" b="1" i="1" dirty="0" err="1">
                <a:solidFill>
                  <a:srgbClr val="FFFF00"/>
                </a:solidFill>
              </a:rPr>
              <a:t>Sulphur</a:t>
            </a:r>
            <a:endParaRPr lang="es-ES" b="1" i="1" dirty="0">
              <a:solidFill>
                <a:srgbClr val="FFFF00"/>
              </a:solidFill>
            </a:endParaRPr>
          </a:p>
          <a:p>
            <a:r>
              <a:rPr lang="es-ES" dirty="0"/>
              <a:t>Sarampión, en el primer estadio, cuando la erupción </a:t>
            </a:r>
            <a:r>
              <a:rPr lang="es-ES" sz="2400" dirty="0"/>
              <a:t>solo avanza lentamente o después de molestias como la tos crónica, que procede de síntomas residuales de una neumonía parcial.</a:t>
            </a:r>
          </a:p>
          <a:p>
            <a:r>
              <a:rPr lang="es-ES" sz="2400" dirty="0"/>
              <a:t>Respiración difícil, laboriosa</a:t>
            </a:r>
          </a:p>
          <a:p>
            <a:r>
              <a:rPr lang="es-ES" sz="2400" dirty="0"/>
              <a:t>Jadeo en el pecho, después de toser &lt;</a:t>
            </a:r>
          </a:p>
          <a:p>
            <a:r>
              <a:rPr lang="es-ES" sz="2400" dirty="0"/>
              <a:t>Tos: seca, breve, …</a:t>
            </a:r>
          </a:p>
          <a:p>
            <a:r>
              <a:rPr lang="es-ES" sz="2400" dirty="0"/>
              <a:t>Frío externo con calor interno y enrojecimiento simultáneo de la cara</a:t>
            </a:r>
          </a:p>
          <a:p>
            <a:r>
              <a:rPr lang="es-ES" sz="2400" dirty="0"/>
              <a:t>Vesículas en la boca, dolor ardiente</a:t>
            </a:r>
          </a:p>
        </p:txBody>
      </p:sp>
    </p:spTree>
    <p:extLst>
      <p:ext uri="{BB962C8B-B14F-4D97-AF65-F5344CB8AC3E}">
        <p14:creationId xmlns:p14="http://schemas.microsoft.com/office/powerpoint/2010/main" val="29334769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600" dirty="0">
                <a:solidFill>
                  <a:srgbClr val="FFFF00"/>
                </a:solidFill>
              </a:rPr>
              <a:t>Administración del remedio y evolución</a:t>
            </a:r>
          </a:p>
        </p:txBody>
      </p:sp>
      <p:sp>
        <p:nvSpPr>
          <p:cNvPr id="3" name="Marcador de contenido 2"/>
          <p:cNvSpPr>
            <a:spLocks noGrp="1"/>
          </p:cNvSpPr>
          <p:nvPr>
            <p:ph idx="1"/>
          </p:nvPr>
        </p:nvSpPr>
        <p:spPr/>
        <p:txBody>
          <a:bodyPr/>
          <a:lstStyle/>
          <a:p>
            <a:endParaRPr lang="es-ES" dirty="0"/>
          </a:p>
          <a:p>
            <a:r>
              <a:rPr lang="es-ES" sz="2400" dirty="0"/>
              <a:t>Lara recibe una dosis de </a:t>
            </a:r>
            <a:r>
              <a:rPr lang="es-ES" sz="2400" i="1" dirty="0" err="1"/>
              <a:t>Antimonium</a:t>
            </a:r>
            <a:r>
              <a:rPr lang="es-ES" sz="2400" i="1" dirty="0"/>
              <a:t> </a:t>
            </a:r>
            <a:r>
              <a:rPr lang="es-ES" sz="2400" i="1" dirty="0" err="1"/>
              <a:t>tartaricum</a:t>
            </a:r>
            <a:r>
              <a:rPr lang="es-ES" sz="2400" i="1" dirty="0"/>
              <a:t> 30 C</a:t>
            </a:r>
            <a:r>
              <a:rPr lang="es-ES" sz="2400" dirty="0"/>
              <a:t> y se presenta al día siguiente para un </a:t>
            </a:r>
            <a:r>
              <a:rPr lang="es-ES" sz="2400" dirty="0" err="1"/>
              <a:t>contro</a:t>
            </a:r>
            <a:endParaRPr lang="es-ES" sz="2400" dirty="0"/>
          </a:p>
          <a:p>
            <a:r>
              <a:rPr lang="es-ES" sz="2400" dirty="0"/>
              <a:t>Al cabo de 24 horas, su estado general ha mejorado mucho, apenas tose  y solo se observan algunas sibilancias en la zona dorsal izquierda.</a:t>
            </a:r>
          </a:p>
          <a:p>
            <a:r>
              <a:rPr lang="es-ES" sz="2400" dirty="0"/>
              <a:t>Tras 8 días, se ha resuelto la sintomatología.</a:t>
            </a:r>
          </a:p>
        </p:txBody>
      </p:sp>
    </p:spTree>
    <p:extLst>
      <p:ext uri="{BB962C8B-B14F-4D97-AF65-F5344CB8AC3E}">
        <p14:creationId xmlns:p14="http://schemas.microsoft.com/office/powerpoint/2010/main" val="4029698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r>
              <a:rPr lang="es-ES" sz="3600" dirty="0">
                <a:solidFill>
                  <a:srgbClr val="FFFF00"/>
                </a:solidFill>
              </a:rPr>
              <a:t>Soluciones alternativas, p. ej., fitoterapia</a:t>
            </a:r>
          </a:p>
        </p:txBody>
      </p:sp>
      <p:sp>
        <p:nvSpPr>
          <p:cNvPr id="5" name="Marcador de contenido 4"/>
          <p:cNvSpPr>
            <a:spLocks noGrp="1"/>
          </p:cNvSpPr>
          <p:nvPr>
            <p:ph idx="1"/>
          </p:nvPr>
        </p:nvSpPr>
        <p:spPr/>
        <p:txBody>
          <a:bodyPr/>
          <a:lstStyle/>
          <a:p>
            <a:pPr marL="0" indent="0">
              <a:buNone/>
            </a:pPr>
            <a:r>
              <a:rPr lang="es-ES" dirty="0">
                <a:solidFill>
                  <a:srgbClr val="FFFF00"/>
                </a:solidFill>
              </a:rPr>
              <a:t>Ejemplos</a:t>
            </a:r>
          </a:p>
          <a:p>
            <a:pPr>
              <a:buNone/>
            </a:pPr>
            <a:r>
              <a:rPr lang="es-ES" sz="2400" dirty="0">
                <a:solidFill>
                  <a:srgbClr val="FFFF00"/>
                </a:solidFill>
              </a:rPr>
              <a:t>	Tos productiva</a:t>
            </a:r>
          </a:p>
          <a:p>
            <a:pPr lvl="1"/>
            <a:r>
              <a:rPr lang="es-ES" dirty="0" err="1"/>
              <a:t>Primula</a:t>
            </a:r>
            <a:r>
              <a:rPr lang="es-ES" dirty="0"/>
              <a:t>, </a:t>
            </a:r>
            <a:r>
              <a:rPr lang="es-ES" dirty="0" err="1"/>
              <a:t>pipinella</a:t>
            </a:r>
            <a:r>
              <a:rPr lang="es-ES" dirty="0"/>
              <a:t>, </a:t>
            </a:r>
            <a:r>
              <a:rPr lang="es-ES" dirty="0" err="1"/>
              <a:t>foeniculum</a:t>
            </a:r>
            <a:r>
              <a:rPr lang="es-ES" dirty="0"/>
              <a:t> y </a:t>
            </a:r>
            <a:r>
              <a:rPr lang="es-ES" dirty="0" err="1"/>
              <a:t>plantago</a:t>
            </a:r>
            <a:endParaRPr lang="es-ES" dirty="0"/>
          </a:p>
          <a:p>
            <a:pPr>
              <a:buNone/>
            </a:pPr>
            <a:r>
              <a:rPr lang="es-ES" sz="2400" dirty="0">
                <a:solidFill>
                  <a:srgbClr val="FFFF00"/>
                </a:solidFill>
              </a:rPr>
              <a:t>	Cistitis</a:t>
            </a:r>
          </a:p>
          <a:p>
            <a:pPr lvl="1"/>
            <a:r>
              <a:rPr lang="es-ES" dirty="0" err="1"/>
              <a:t>Vaccinum</a:t>
            </a:r>
            <a:r>
              <a:rPr lang="es-ES" dirty="0"/>
              <a:t> </a:t>
            </a:r>
            <a:r>
              <a:rPr lang="es-ES" dirty="0" err="1"/>
              <a:t>vitis</a:t>
            </a:r>
            <a:r>
              <a:rPr lang="es-ES" dirty="0"/>
              <a:t> y </a:t>
            </a:r>
            <a:r>
              <a:rPr lang="es-ES" dirty="0" err="1"/>
              <a:t>pilosella</a:t>
            </a:r>
            <a:endParaRPr lang="es-ES" dirty="0"/>
          </a:p>
          <a:p>
            <a:pPr>
              <a:buNone/>
            </a:pPr>
            <a:r>
              <a:rPr lang="es-ES" sz="2400" dirty="0">
                <a:solidFill>
                  <a:srgbClr val="FFFF00"/>
                </a:solidFill>
              </a:rPr>
              <a:t>	Trastornos del sueño</a:t>
            </a:r>
          </a:p>
          <a:p>
            <a:pPr lvl="1"/>
            <a:r>
              <a:rPr lang="es-ES" dirty="0"/>
              <a:t>Valeriana, </a:t>
            </a:r>
            <a:r>
              <a:rPr lang="es-ES" dirty="0" err="1"/>
              <a:t>melissa</a:t>
            </a:r>
            <a:r>
              <a:rPr lang="es-ES" dirty="0"/>
              <a:t>, </a:t>
            </a:r>
            <a:r>
              <a:rPr lang="es-ES" dirty="0" err="1"/>
              <a:t>humulus</a:t>
            </a:r>
            <a:r>
              <a:rPr lang="es-ES" dirty="0"/>
              <a:t>, </a:t>
            </a:r>
            <a:r>
              <a:rPr lang="es-ES" dirty="0" err="1"/>
              <a:t>passiflora</a:t>
            </a:r>
            <a:endParaRPr lang="es-ES" dirty="0"/>
          </a:p>
          <a:p>
            <a:pPr>
              <a:buNone/>
            </a:pPr>
            <a:r>
              <a:rPr lang="es-ES" sz="2400" dirty="0">
                <a:solidFill>
                  <a:srgbClr val="FFFF00"/>
                </a:solidFill>
              </a:rPr>
              <a:t>	Fiebre del heno</a:t>
            </a:r>
          </a:p>
          <a:p>
            <a:pPr lvl="1"/>
            <a:r>
              <a:rPr lang="es-ES" dirty="0" err="1"/>
              <a:t>Petasites</a:t>
            </a:r>
            <a:r>
              <a:rPr lang="es-ES" dirty="0"/>
              <a:t> </a:t>
            </a:r>
          </a:p>
        </p:txBody>
      </p:sp>
    </p:spTree>
    <p:extLst>
      <p:ext uri="{BB962C8B-B14F-4D97-AF65-F5344CB8AC3E}">
        <p14:creationId xmlns:p14="http://schemas.microsoft.com/office/powerpoint/2010/main" val="27060296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852704"/>
          </a:xfrm>
        </p:spPr>
        <p:txBody>
          <a:bodyPr>
            <a:normAutofit/>
          </a:bodyPr>
          <a:lstStyle/>
          <a:p>
            <a:r>
              <a:rPr lang="es-ES" sz="3600" dirty="0">
                <a:solidFill>
                  <a:srgbClr val="FFFF00"/>
                </a:solidFill>
              </a:rPr>
              <a:t>Balance de la fase de </a:t>
            </a:r>
            <a:r>
              <a:rPr lang="es-ES" sz="3600" dirty="0" err="1">
                <a:solidFill>
                  <a:srgbClr val="FFFF00"/>
                </a:solidFill>
              </a:rPr>
              <a:t>Boger</a:t>
            </a:r>
            <a:r>
              <a:rPr lang="es-ES" sz="3600" dirty="0">
                <a:solidFill>
                  <a:srgbClr val="FFFF00"/>
                </a:solidFill>
              </a:rPr>
              <a:t>/</a:t>
            </a:r>
            <a:r>
              <a:rPr lang="es-ES" sz="3600" dirty="0" err="1">
                <a:solidFill>
                  <a:srgbClr val="FFFF00"/>
                </a:solidFill>
              </a:rPr>
              <a:t>Lieth</a:t>
            </a:r>
            <a:endParaRPr lang="es-ES" sz="3600" dirty="0">
              <a:solidFill>
                <a:srgbClr val="FFFF00"/>
              </a:solidFill>
            </a:endParaRPr>
          </a:p>
        </p:txBody>
      </p:sp>
      <p:sp>
        <p:nvSpPr>
          <p:cNvPr id="3" name="Marcador de contenido 2"/>
          <p:cNvSpPr>
            <a:spLocks noGrp="1"/>
          </p:cNvSpPr>
          <p:nvPr>
            <p:ph idx="1"/>
          </p:nvPr>
        </p:nvSpPr>
        <p:spPr/>
        <p:txBody>
          <a:bodyPr>
            <a:normAutofit/>
          </a:bodyPr>
          <a:lstStyle/>
          <a:p>
            <a:r>
              <a:rPr lang="es-ES" sz="2400" dirty="0"/>
              <a:t>El método es eficaz, da buenos resultados con una inversión reducida de tiempo y es idóneo para una consulta grande.</a:t>
            </a:r>
          </a:p>
          <a:p>
            <a:r>
              <a:rPr lang="es-ES" sz="2400" dirty="0"/>
              <a:t>En mi opinión, con el tiempo se hace pesado ir atravesando las tarjetas y sobre todo es anacrónico en la era digital.</a:t>
            </a:r>
          </a:p>
          <a:p>
            <a:r>
              <a:rPr lang="es-ES" sz="2400" dirty="0"/>
              <a:t>En cierta medida, me molesta que los remedios no siempre parecen lógicos, pese a que son eficaces.</a:t>
            </a:r>
          </a:p>
        </p:txBody>
      </p:sp>
    </p:spTree>
    <p:extLst>
      <p:ext uri="{BB962C8B-B14F-4D97-AF65-F5344CB8AC3E}">
        <p14:creationId xmlns:p14="http://schemas.microsoft.com/office/powerpoint/2010/main" val="18386800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stretch>
            <a:fillRect/>
          </a:stretch>
        </p:blipFill>
        <p:spPr>
          <a:xfrm>
            <a:off x="2987824" y="1412776"/>
            <a:ext cx="3271043" cy="4302308"/>
          </a:xfrm>
          <a:prstGeom prst="rect">
            <a:avLst/>
          </a:prstGeom>
        </p:spPr>
      </p:pic>
    </p:spTree>
    <p:extLst>
      <p:ext uri="{BB962C8B-B14F-4D97-AF65-F5344CB8AC3E}">
        <p14:creationId xmlns:p14="http://schemas.microsoft.com/office/powerpoint/2010/main" val="15302611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4935" y="836712"/>
            <a:ext cx="8229600" cy="1224136"/>
          </a:xfrm>
        </p:spPr>
        <p:txBody>
          <a:bodyPr>
            <a:normAutofit/>
          </a:bodyPr>
          <a:lstStyle/>
          <a:p>
            <a:r>
              <a:rPr lang="es-ES" sz="3600" dirty="0">
                <a:solidFill>
                  <a:srgbClr val="FFFF00"/>
                </a:solidFill>
              </a:rPr>
              <a:t>Manual terapéutico de Bolsillo de </a:t>
            </a:r>
            <a:r>
              <a:rPr lang="es-ES" sz="3600" dirty="0" err="1">
                <a:solidFill>
                  <a:srgbClr val="FFFF00"/>
                </a:solidFill>
              </a:rPr>
              <a:t>Boenninghausen</a:t>
            </a:r>
            <a:r>
              <a:rPr lang="es-ES" sz="3600" dirty="0">
                <a:solidFill>
                  <a:srgbClr val="FFFF00"/>
                </a:solidFill>
              </a:rPr>
              <a:t> 1897 y </a:t>
            </a:r>
            <a:r>
              <a:rPr lang="es-ES" sz="3600" dirty="0" err="1">
                <a:solidFill>
                  <a:srgbClr val="FFFF00"/>
                </a:solidFill>
              </a:rPr>
              <a:t>Amokoor</a:t>
            </a:r>
            <a:endParaRPr lang="es-ES" sz="3600" dirty="0">
              <a:solidFill>
                <a:srgbClr val="FFFF00"/>
              </a:solidFill>
            </a:endParaRPr>
          </a:p>
        </p:txBody>
      </p:sp>
      <p:pic>
        <p:nvPicPr>
          <p:cNvPr id="4" name="Marcador de contenido 3"/>
          <p:cNvPicPr>
            <a:picLocks noGrp="1" noChangeAspect="1"/>
          </p:cNvPicPr>
          <p:nvPr>
            <p:ph idx="1"/>
          </p:nvPr>
        </p:nvPicPr>
        <p:blipFill>
          <a:blip r:embed="rId2" cstate="print"/>
          <a:stretch>
            <a:fillRect/>
          </a:stretch>
        </p:blipFill>
        <p:spPr>
          <a:xfrm>
            <a:off x="755576" y="2276872"/>
            <a:ext cx="7344816" cy="4325646"/>
          </a:xfrm>
          <a:prstGeom prst="rect">
            <a:avLst/>
          </a:prstGeom>
        </p:spPr>
      </p:pic>
    </p:spTree>
    <p:extLst>
      <p:ext uri="{BB962C8B-B14F-4D97-AF65-F5344CB8AC3E}">
        <p14:creationId xmlns:p14="http://schemas.microsoft.com/office/powerpoint/2010/main" val="42273470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600" dirty="0">
                <a:solidFill>
                  <a:srgbClr val="FFFF00"/>
                </a:solidFill>
              </a:rPr>
              <a:t>Boger frente a Boenninghausen</a:t>
            </a:r>
            <a:br>
              <a:rPr lang="es-ES" sz="3600" dirty="0">
                <a:solidFill>
                  <a:srgbClr val="FFFF00"/>
                </a:solidFill>
              </a:rPr>
            </a:br>
            <a:r>
              <a:rPr lang="es-ES" sz="3600" dirty="0">
                <a:solidFill>
                  <a:srgbClr val="FFFF00"/>
                </a:solidFill>
              </a:rPr>
              <a:t>Cuáles son las diferencias?</a:t>
            </a:r>
          </a:p>
        </p:txBody>
      </p:sp>
      <p:sp>
        <p:nvSpPr>
          <p:cNvPr id="4" name="Marcador de contenido 3"/>
          <p:cNvSpPr>
            <a:spLocks noGrp="1"/>
          </p:cNvSpPr>
          <p:nvPr>
            <p:ph sz="half" idx="1"/>
          </p:nvPr>
        </p:nvSpPr>
        <p:spPr>
          <a:xfrm>
            <a:off x="457200" y="2276871"/>
            <a:ext cx="4038600" cy="4078053"/>
          </a:xfrm>
        </p:spPr>
        <p:txBody>
          <a:bodyPr>
            <a:normAutofit fontScale="92500"/>
          </a:bodyPr>
          <a:lstStyle/>
          <a:p>
            <a:pPr>
              <a:buNone/>
            </a:pPr>
            <a:r>
              <a:rPr lang="es-ES" b="1" dirty="0" err="1">
                <a:solidFill>
                  <a:srgbClr val="FFFF00"/>
                </a:solidFill>
              </a:rPr>
              <a:t>Boger</a:t>
            </a:r>
            <a:endParaRPr lang="es-ES" b="1" dirty="0">
              <a:solidFill>
                <a:srgbClr val="FFFF00"/>
              </a:solidFill>
            </a:endParaRPr>
          </a:p>
          <a:p>
            <a:pPr>
              <a:buNone/>
            </a:pPr>
            <a:r>
              <a:rPr lang="es-ES" dirty="0">
                <a:solidFill>
                  <a:srgbClr val="FFFF00"/>
                </a:solidFill>
              </a:rPr>
              <a:t>Síntoma principal</a:t>
            </a:r>
          </a:p>
          <a:p>
            <a:pPr lvl="1"/>
            <a:r>
              <a:rPr lang="es-ES" dirty="0"/>
              <a:t>Localización, sensaciones, modalidades</a:t>
            </a:r>
          </a:p>
          <a:p>
            <a:pPr>
              <a:buNone/>
            </a:pPr>
            <a:r>
              <a:rPr lang="es-ES" dirty="0">
                <a:solidFill>
                  <a:srgbClr val="FFFF00"/>
                </a:solidFill>
              </a:rPr>
              <a:t>Síntomas secundarios</a:t>
            </a:r>
          </a:p>
          <a:p>
            <a:pPr lvl="1"/>
            <a:r>
              <a:rPr lang="es-ES" dirty="0"/>
              <a:t>Localización, sensaciones, modalidades</a:t>
            </a:r>
          </a:p>
          <a:p>
            <a:pPr>
              <a:buNone/>
            </a:pPr>
            <a:r>
              <a:rPr lang="es-ES" dirty="0">
                <a:solidFill>
                  <a:srgbClr val="FFFF00"/>
                </a:solidFill>
              </a:rPr>
              <a:t>Alteraciones del estado de ánimo</a:t>
            </a:r>
          </a:p>
          <a:p>
            <a:endParaRPr lang="es-ES" dirty="0"/>
          </a:p>
        </p:txBody>
      </p:sp>
      <p:sp>
        <p:nvSpPr>
          <p:cNvPr id="5" name="Marcador de contenido 4"/>
          <p:cNvSpPr>
            <a:spLocks noGrp="1"/>
          </p:cNvSpPr>
          <p:nvPr>
            <p:ph sz="half" idx="2"/>
          </p:nvPr>
        </p:nvSpPr>
        <p:spPr>
          <a:xfrm>
            <a:off x="4648200" y="2276871"/>
            <a:ext cx="4038600" cy="4078053"/>
          </a:xfrm>
        </p:spPr>
        <p:txBody>
          <a:bodyPr>
            <a:normAutofit fontScale="92500"/>
          </a:bodyPr>
          <a:lstStyle/>
          <a:p>
            <a:pPr>
              <a:buNone/>
            </a:pPr>
            <a:r>
              <a:rPr lang="es-ES" b="1" dirty="0" err="1">
                <a:solidFill>
                  <a:srgbClr val="FFFF00"/>
                </a:solidFill>
              </a:rPr>
              <a:t>Boenninghausen</a:t>
            </a:r>
            <a:endParaRPr lang="es-ES" b="1" dirty="0">
              <a:solidFill>
                <a:srgbClr val="FFFF00"/>
              </a:solidFill>
            </a:endParaRPr>
          </a:p>
          <a:p>
            <a:pPr>
              <a:buNone/>
            </a:pPr>
            <a:r>
              <a:rPr lang="es-ES" dirty="0">
                <a:solidFill>
                  <a:srgbClr val="FFFF00"/>
                </a:solidFill>
              </a:rPr>
              <a:t>Síntoma principal</a:t>
            </a:r>
          </a:p>
          <a:p>
            <a:pPr lvl="1"/>
            <a:r>
              <a:rPr lang="es-ES" dirty="0"/>
              <a:t>Localización, sensaciones, modalidades</a:t>
            </a:r>
          </a:p>
          <a:p>
            <a:pPr>
              <a:buNone/>
            </a:pPr>
            <a:r>
              <a:rPr lang="es-ES" dirty="0">
                <a:solidFill>
                  <a:srgbClr val="FFFF00"/>
                </a:solidFill>
              </a:rPr>
              <a:t>Síntomas secundarios</a:t>
            </a:r>
          </a:p>
          <a:p>
            <a:pPr lvl="1"/>
            <a:r>
              <a:rPr lang="es-ES" dirty="0"/>
              <a:t>Localización, sensaciones, modalidades</a:t>
            </a:r>
          </a:p>
          <a:p>
            <a:pPr>
              <a:buNone/>
            </a:pPr>
            <a:r>
              <a:rPr lang="es-ES" dirty="0">
                <a:solidFill>
                  <a:srgbClr val="FFFF00"/>
                </a:solidFill>
              </a:rPr>
              <a:t>Alteraciones del estado de ánimo</a:t>
            </a:r>
          </a:p>
          <a:p>
            <a:pPr>
              <a:buNone/>
            </a:pPr>
            <a:r>
              <a:rPr lang="es-ES" i="1" dirty="0">
                <a:solidFill>
                  <a:srgbClr val="FFFF00"/>
                </a:solidFill>
              </a:rPr>
              <a:t>Contraindicaciones</a:t>
            </a:r>
          </a:p>
        </p:txBody>
      </p:sp>
    </p:spTree>
    <p:extLst>
      <p:ext uri="{BB962C8B-B14F-4D97-AF65-F5344CB8AC3E}">
        <p14:creationId xmlns:p14="http://schemas.microsoft.com/office/powerpoint/2010/main" val="26450255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457200" y="704088"/>
            <a:ext cx="8229600" cy="852704"/>
          </a:xfrm>
        </p:spPr>
        <p:txBody>
          <a:bodyPr>
            <a:normAutofit/>
          </a:bodyPr>
          <a:lstStyle/>
          <a:p>
            <a:r>
              <a:rPr lang="es-ES" sz="3600" dirty="0">
                <a:solidFill>
                  <a:srgbClr val="FFFF00"/>
                </a:solidFill>
              </a:rPr>
              <a:t>Caso clínico</a:t>
            </a:r>
          </a:p>
        </p:txBody>
      </p:sp>
      <p:sp>
        <p:nvSpPr>
          <p:cNvPr id="6" name="Marcador de contenido 5"/>
          <p:cNvSpPr>
            <a:spLocks noGrp="1"/>
          </p:cNvSpPr>
          <p:nvPr>
            <p:ph idx="1"/>
          </p:nvPr>
        </p:nvSpPr>
        <p:spPr/>
        <p:txBody>
          <a:bodyPr>
            <a:normAutofit/>
          </a:bodyPr>
          <a:lstStyle/>
          <a:p>
            <a:r>
              <a:rPr lang="es-ES" sz="2400" dirty="0" err="1"/>
              <a:t>Niklaus</a:t>
            </a:r>
            <a:r>
              <a:rPr lang="es-ES" sz="2400" dirty="0"/>
              <a:t> A. en un niño de 10 años de edad, pálido y con un leve sobrepeso que se presenta con una hiperplasia </a:t>
            </a:r>
            <a:r>
              <a:rPr lang="es-ES" sz="2400" dirty="0" err="1"/>
              <a:t>amigdalar</a:t>
            </a:r>
            <a:r>
              <a:rPr lang="es-ES" sz="2400" dirty="0"/>
              <a:t> y frecuente amigdalitis para la determinación de su remedio de base. </a:t>
            </a:r>
          </a:p>
          <a:p>
            <a:r>
              <a:rPr lang="es-ES" sz="2400" dirty="0"/>
              <a:t>Los episodios patológicos se desencadenan por tiempo húmedo-frío. Siempre tiende a sufrir fácilmente de dolor de garganta que empeora por chucherías y al beber leche, mientras que mejora con agua fría. Tiene una aversión poco habitual a las chucherías. </a:t>
            </a:r>
          </a:p>
        </p:txBody>
      </p:sp>
    </p:spTree>
    <p:extLst>
      <p:ext uri="{BB962C8B-B14F-4D97-AF65-F5344CB8AC3E}">
        <p14:creationId xmlns:p14="http://schemas.microsoft.com/office/powerpoint/2010/main" val="13844422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r>
              <a:rPr lang="es-ES" sz="2400" dirty="0"/>
              <a:t>Como patología concomitante tiene cefaleas sin un factor desencadenante claro. No soporta el ruido ni la luz; le mejoran algo las envolturas frías. Frecuente epistaxis (sangre roja clara). A menudo tiene una sensación de frío dolorosa en los dientes. </a:t>
            </a:r>
          </a:p>
          <a:p>
            <a:r>
              <a:rPr lang="es-ES" sz="2400" dirty="0"/>
              <a:t>Lo más peculiar son sus quejidos extremos  cuando está enfermo.</a:t>
            </a:r>
          </a:p>
          <a:p>
            <a:r>
              <a:rPr lang="es-ES" sz="2400" i="1" dirty="0"/>
              <a:t>Exploración:</a:t>
            </a:r>
            <a:r>
              <a:rPr lang="es-ES" sz="2400" dirty="0"/>
              <a:t> Tamaño </a:t>
            </a:r>
            <a:r>
              <a:rPr lang="es-ES" sz="2400" dirty="0" err="1"/>
              <a:t>amigdalar</a:t>
            </a:r>
            <a:r>
              <a:rPr lang="es-ES" sz="2400" dirty="0"/>
              <a:t> en el límite superior de la normalidad. Nada más destacable.  </a:t>
            </a:r>
          </a:p>
          <a:p>
            <a:endParaRPr lang="es-ES" sz="2400" dirty="0"/>
          </a:p>
        </p:txBody>
      </p:sp>
    </p:spTree>
    <p:extLst>
      <p:ext uri="{BB962C8B-B14F-4D97-AF65-F5344CB8AC3E}">
        <p14:creationId xmlns:p14="http://schemas.microsoft.com/office/powerpoint/2010/main" val="38661227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704088"/>
            <a:ext cx="8229600" cy="708688"/>
          </a:xfrm>
        </p:spPr>
        <p:txBody>
          <a:bodyPr>
            <a:normAutofit/>
          </a:bodyPr>
          <a:lstStyle/>
          <a:p>
            <a:r>
              <a:rPr lang="es-ES" sz="3600" dirty="0">
                <a:solidFill>
                  <a:srgbClr val="FFFF00"/>
                </a:solidFill>
              </a:rPr>
              <a:t>Resumen de la sintomatología</a:t>
            </a:r>
          </a:p>
        </p:txBody>
      </p:sp>
      <p:sp>
        <p:nvSpPr>
          <p:cNvPr id="5" name="Marcador de contenido 4"/>
          <p:cNvSpPr>
            <a:spLocks noGrp="1"/>
          </p:cNvSpPr>
          <p:nvPr>
            <p:ph sz="half" idx="1"/>
          </p:nvPr>
        </p:nvSpPr>
        <p:spPr>
          <a:xfrm>
            <a:off x="251520" y="1866935"/>
            <a:ext cx="4248472" cy="4434840"/>
          </a:xfrm>
        </p:spPr>
        <p:txBody>
          <a:bodyPr>
            <a:normAutofit fontScale="92500" lnSpcReduction="20000"/>
          </a:bodyPr>
          <a:lstStyle/>
          <a:p>
            <a:pPr>
              <a:buNone/>
            </a:pPr>
            <a:r>
              <a:rPr lang="es-ES" dirty="0">
                <a:solidFill>
                  <a:srgbClr val="FF0000"/>
                </a:solidFill>
              </a:rPr>
              <a:t>Síntoma principal</a:t>
            </a:r>
          </a:p>
          <a:p>
            <a:pPr>
              <a:buNone/>
            </a:pPr>
            <a:r>
              <a:rPr lang="es-ES" dirty="0">
                <a:solidFill>
                  <a:srgbClr val="FFFF00"/>
                </a:solidFill>
              </a:rPr>
              <a:t>Amigdalitis</a:t>
            </a:r>
          </a:p>
          <a:p>
            <a:pPr lvl="1" fontAlgn="base">
              <a:buNone/>
            </a:pPr>
            <a:r>
              <a:rPr lang="es-ES" dirty="0"/>
              <a:t>&lt; Tiempo húmedo-frío-P</a:t>
            </a:r>
          </a:p>
          <a:p>
            <a:pPr lvl="1" fontAlgn="base">
              <a:buNone/>
            </a:pPr>
            <a:r>
              <a:rPr lang="es-ES" dirty="0"/>
              <a:t>&lt; Tragar-P </a:t>
            </a:r>
          </a:p>
          <a:p>
            <a:pPr lvl="1" fontAlgn="base">
              <a:buNone/>
            </a:pPr>
            <a:r>
              <a:rPr lang="es-ES" dirty="0"/>
              <a:t>&lt; Comida, dulce</a:t>
            </a:r>
          </a:p>
          <a:p>
            <a:pPr lvl="1" fontAlgn="base">
              <a:buNone/>
            </a:pPr>
            <a:r>
              <a:rPr lang="es-ES" dirty="0"/>
              <a:t>&lt; Comida, leche-P </a:t>
            </a:r>
          </a:p>
          <a:p>
            <a:pPr lvl="1" fontAlgn="base">
              <a:buNone/>
            </a:pPr>
            <a:r>
              <a:rPr lang="es-ES" dirty="0"/>
              <a:t>&gt; Comida, agua fría-P </a:t>
            </a:r>
          </a:p>
          <a:p>
            <a:pPr lvl="1">
              <a:buNone/>
            </a:pPr>
            <a:r>
              <a:rPr lang="es-ES" dirty="0"/>
              <a:t>Aversión dulces-P </a:t>
            </a:r>
          </a:p>
        </p:txBody>
      </p:sp>
      <p:sp>
        <p:nvSpPr>
          <p:cNvPr id="6" name="Marcador de contenido 5"/>
          <p:cNvSpPr>
            <a:spLocks noGrp="1"/>
          </p:cNvSpPr>
          <p:nvPr>
            <p:ph sz="half" idx="2"/>
          </p:nvPr>
        </p:nvSpPr>
        <p:spPr>
          <a:xfrm>
            <a:off x="4932040" y="1866935"/>
            <a:ext cx="4038600" cy="4434840"/>
          </a:xfrm>
        </p:spPr>
        <p:txBody>
          <a:bodyPr>
            <a:normAutofit fontScale="92500" lnSpcReduction="20000"/>
          </a:bodyPr>
          <a:lstStyle/>
          <a:p>
            <a:pPr>
              <a:buNone/>
            </a:pPr>
            <a:r>
              <a:rPr lang="es-ES" dirty="0">
                <a:solidFill>
                  <a:srgbClr val="FF0000"/>
                </a:solidFill>
              </a:rPr>
              <a:t>Síntomas secundarios</a:t>
            </a:r>
          </a:p>
          <a:p>
            <a:pPr>
              <a:buNone/>
            </a:pPr>
            <a:r>
              <a:rPr lang="es-ES" dirty="0">
                <a:solidFill>
                  <a:srgbClr val="FFFF00"/>
                </a:solidFill>
              </a:rPr>
              <a:t>Cefaleas</a:t>
            </a:r>
          </a:p>
          <a:p>
            <a:pPr lvl="1">
              <a:buNone/>
            </a:pPr>
            <a:r>
              <a:rPr lang="es-ES" dirty="0"/>
              <a:t>&lt; ruido</a:t>
            </a:r>
          </a:p>
          <a:p>
            <a:pPr lvl="1">
              <a:buNone/>
            </a:pPr>
            <a:r>
              <a:rPr lang="es-ES" dirty="0"/>
              <a:t>&lt; luz-P</a:t>
            </a:r>
          </a:p>
          <a:p>
            <a:pPr lvl="1">
              <a:buNone/>
            </a:pPr>
            <a:r>
              <a:rPr lang="es-ES" dirty="0"/>
              <a:t>&gt; enfriarse-P</a:t>
            </a:r>
          </a:p>
          <a:p>
            <a:pPr>
              <a:buNone/>
            </a:pPr>
            <a:r>
              <a:rPr lang="es-ES" dirty="0">
                <a:solidFill>
                  <a:srgbClr val="FFFF00"/>
                </a:solidFill>
              </a:rPr>
              <a:t>Epistaxis, sangre clara</a:t>
            </a:r>
          </a:p>
          <a:p>
            <a:pPr>
              <a:buNone/>
            </a:pPr>
            <a:r>
              <a:rPr lang="es-ES" dirty="0">
                <a:solidFill>
                  <a:srgbClr val="FFFF00"/>
                </a:solidFill>
              </a:rPr>
              <a:t>Sensación de frío en los dientes</a:t>
            </a:r>
          </a:p>
          <a:p>
            <a:pPr>
              <a:buNone/>
            </a:pPr>
            <a:r>
              <a:rPr lang="es-ES" dirty="0">
                <a:solidFill>
                  <a:srgbClr val="FFFF00"/>
                </a:solidFill>
              </a:rPr>
              <a:t>Palidez</a:t>
            </a:r>
          </a:p>
          <a:p>
            <a:pPr>
              <a:buNone/>
            </a:pPr>
            <a:r>
              <a:rPr lang="es-ES" dirty="0">
                <a:solidFill>
                  <a:srgbClr val="FFFF00"/>
                </a:solidFill>
              </a:rPr>
              <a:t>Sobrepeso</a:t>
            </a:r>
          </a:p>
          <a:p>
            <a:pPr>
              <a:buNone/>
            </a:pPr>
            <a:r>
              <a:rPr lang="es-ES" dirty="0">
                <a:solidFill>
                  <a:srgbClr val="FF0000"/>
                </a:solidFill>
              </a:rPr>
              <a:t>	Animo</a:t>
            </a:r>
          </a:p>
          <a:p>
            <a:pPr>
              <a:buNone/>
            </a:pPr>
            <a:r>
              <a:rPr lang="es-ES" dirty="0"/>
              <a:t>	Quejidos</a:t>
            </a:r>
          </a:p>
        </p:txBody>
      </p:sp>
    </p:spTree>
    <p:extLst>
      <p:ext uri="{BB962C8B-B14F-4D97-AF65-F5344CB8AC3E}">
        <p14:creationId xmlns:p14="http://schemas.microsoft.com/office/powerpoint/2010/main" val="37516411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el 1"/>
          <p:cNvSpPr>
            <a:spLocks noGrp="1"/>
          </p:cNvSpPr>
          <p:nvPr>
            <p:ph type="title"/>
          </p:nvPr>
        </p:nvSpPr>
        <p:spPr/>
        <p:txBody>
          <a:bodyPr/>
          <a:lstStyle/>
          <a:p>
            <a:endParaRPr lang="de-CH" altLang="de-DE"/>
          </a:p>
        </p:txBody>
      </p:sp>
      <p:sp>
        <p:nvSpPr>
          <p:cNvPr id="4" name="Fußzeilenplatzhalter 3"/>
          <p:cNvSpPr>
            <a:spLocks noGrp="1"/>
          </p:cNvSpPr>
          <p:nvPr>
            <p:ph type="ftr" sz="quarter" idx="11"/>
          </p:nvPr>
        </p:nvSpPr>
        <p:spPr/>
        <p:txBody>
          <a:bodyPr/>
          <a:lstStyle/>
          <a:p>
            <a:pPr algn="ctr">
              <a:defRPr/>
            </a:pPr>
            <a:endParaRPr lang="de-CH" dirty="0">
              <a:solidFill>
                <a:schemeClr val="bg1"/>
              </a:solidFill>
            </a:endParaRPr>
          </a:p>
        </p:txBody>
      </p:sp>
      <p:pic>
        <p:nvPicPr>
          <p:cNvPr id="73732" name="Picture 7"/>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5336" t="10011" r="43004" b="30331"/>
          <a:stretch>
            <a:fillRect/>
          </a:stretch>
        </p:blipFill>
        <p:spPr>
          <a:xfrm>
            <a:off x="250825" y="249238"/>
            <a:ext cx="8642350" cy="6235700"/>
          </a:xfrm>
          <a:noFill/>
        </p:spPr>
      </p:pic>
      <p:sp>
        <p:nvSpPr>
          <p:cNvPr id="2" name="1 Elipse"/>
          <p:cNvSpPr/>
          <p:nvPr/>
        </p:nvSpPr>
        <p:spPr>
          <a:xfrm>
            <a:off x="4499992" y="3501008"/>
            <a:ext cx="2808312" cy="86409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376495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el 12"/>
          <p:cNvSpPr>
            <a:spLocks noGrp="1"/>
          </p:cNvSpPr>
          <p:nvPr>
            <p:ph type="title"/>
          </p:nvPr>
        </p:nvSpPr>
        <p:spPr>
          <a:xfrm>
            <a:off x="457200" y="704850"/>
            <a:ext cx="8229600" cy="852488"/>
          </a:xfrm>
        </p:spPr>
        <p:txBody>
          <a:bodyPr/>
          <a:lstStyle/>
          <a:p>
            <a:r>
              <a:rPr lang="de-CH" altLang="de-DE" sz="3600" dirty="0" err="1">
                <a:solidFill>
                  <a:srgbClr val="FFFF00"/>
                </a:solidFill>
              </a:rPr>
              <a:t>Contraindicaciones</a:t>
            </a:r>
            <a:r>
              <a:rPr lang="de-CH" altLang="de-DE" sz="3600" dirty="0">
                <a:solidFill>
                  <a:srgbClr val="FFFF00"/>
                </a:solidFill>
              </a:rPr>
              <a:t> de Ars-a?</a:t>
            </a:r>
          </a:p>
        </p:txBody>
      </p:sp>
      <p:pic>
        <p:nvPicPr>
          <p:cNvPr id="74755"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11040" t="18535" r="46410" b="41673"/>
          <a:stretch>
            <a:fillRect/>
          </a:stretch>
        </p:blipFill>
        <p:spPr>
          <a:xfrm>
            <a:off x="1042988" y="1773238"/>
            <a:ext cx="7058025" cy="4124325"/>
          </a:xfrm>
          <a:noFill/>
        </p:spPr>
      </p:pic>
      <p:sp>
        <p:nvSpPr>
          <p:cNvPr id="4" name="Fußzeilenplatzhalter 3"/>
          <p:cNvSpPr>
            <a:spLocks noGrp="1"/>
          </p:cNvSpPr>
          <p:nvPr>
            <p:ph type="ftr" sz="quarter" idx="11"/>
          </p:nvPr>
        </p:nvSpPr>
        <p:spPr/>
        <p:txBody>
          <a:bodyPr/>
          <a:lstStyle/>
          <a:p>
            <a:pPr algn="ctr">
              <a:defRPr/>
            </a:pPr>
            <a:endParaRPr lang="de-CH" dirty="0">
              <a:solidFill>
                <a:schemeClr val="bg1"/>
              </a:solidFill>
            </a:endParaRPr>
          </a:p>
        </p:txBody>
      </p:sp>
    </p:spTree>
    <p:extLst>
      <p:ext uri="{BB962C8B-B14F-4D97-AF65-F5344CB8AC3E}">
        <p14:creationId xmlns:p14="http://schemas.microsoft.com/office/powerpoint/2010/main" val="15782775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el 5"/>
          <p:cNvSpPr>
            <a:spLocks noGrp="1"/>
          </p:cNvSpPr>
          <p:nvPr>
            <p:ph type="title"/>
          </p:nvPr>
        </p:nvSpPr>
        <p:spPr>
          <a:xfrm>
            <a:off x="457200" y="704850"/>
            <a:ext cx="8229600" cy="923925"/>
          </a:xfrm>
        </p:spPr>
        <p:txBody>
          <a:bodyPr/>
          <a:lstStyle/>
          <a:p>
            <a:r>
              <a:rPr lang="de-CH" altLang="de-DE" sz="3600" dirty="0" err="1">
                <a:solidFill>
                  <a:srgbClr val="FFFF00"/>
                </a:solidFill>
              </a:rPr>
              <a:t>Contraindicaciones</a:t>
            </a:r>
            <a:r>
              <a:rPr lang="de-CH" altLang="de-DE" sz="3600" dirty="0">
                <a:solidFill>
                  <a:srgbClr val="FFFF00"/>
                </a:solidFill>
              </a:rPr>
              <a:t> de Zincum?</a:t>
            </a:r>
          </a:p>
        </p:txBody>
      </p:sp>
      <p:sp>
        <p:nvSpPr>
          <p:cNvPr id="5" name="Fußzeilenplatzhalter 4"/>
          <p:cNvSpPr>
            <a:spLocks noGrp="1"/>
          </p:cNvSpPr>
          <p:nvPr>
            <p:ph type="ftr" sz="quarter" idx="11"/>
          </p:nvPr>
        </p:nvSpPr>
        <p:spPr/>
        <p:txBody>
          <a:bodyPr/>
          <a:lstStyle/>
          <a:p>
            <a:pPr algn="ctr">
              <a:defRPr/>
            </a:pPr>
            <a:endParaRPr lang="de-CH" dirty="0">
              <a:solidFill>
                <a:schemeClr val="bg1"/>
              </a:solidFill>
            </a:endParaRPr>
          </a:p>
        </p:txBody>
      </p:sp>
      <p:pic>
        <p:nvPicPr>
          <p:cNvPr id="75780"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11366" t="19064" r="46132" b="42189"/>
          <a:stretch>
            <a:fillRect/>
          </a:stretch>
        </p:blipFill>
        <p:spPr>
          <a:xfrm>
            <a:off x="1258888" y="1916113"/>
            <a:ext cx="6950075" cy="3960812"/>
          </a:xfrm>
          <a:noFill/>
        </p:spPr>
      </p:pic>
    </p:spTree>
    <p:extLst>
      <p:ext uri="{BB962C8B-B14F-4D97-AF65-F5344CB8AC3E}">
        <p14:creationId xmlns:p14="http://schemas.microsoft.com/office/powerpoint/2010/main" val="3758170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3600" dirty="0">
                <a:solidFill>
                  <a:srgbClr val="FFFF00"/>
                </a:solidFill>
              </a:rPr>
              <a:t>Experiencia con la fitoterapia…</a:t>
            </a:r>
          </a:p>
        </p:txBody>
      </p:sp>
      <p:sp>
        <p:nvSpPr>
          <p:cNvPr id="3" name="Marcador de contenido 2"/>
          <p:cNvSpPr>
            <a:spLocks noGrp="1"/>
          </p:cNvSpPr>
          <p:nvPr>
            <p:ph idx="1"/>
          </p:nvPr>
        </p:nvSpPr>
        <p:spPr/>
        <p:txBody>
          <a:bodyPr/>
          <a:lstStyle/>
          <a:p>
            <a:endParaRPr lang="es-ES" dirty="0"/>
          </a:p>
          <a:p>
            <a:endParaRPr lang="es-ES" dirty="0"/>
          </a:p>
          <a:p>
            <a:r>
              <a:rPr lang="es-ES" sz="2400" dirty="0"/>
              <a:t>A menudo, la fitoterapia funciona bien, pero solo puntualmente, es decir, en determinadas indicaciones. La solución no es completa.</a:t>
            </a:r>
          </a:p>
        </p:txBody>
      </p:sp>
    </p:spTree>
    <p:extLst>
      <p:ext uri="{BB962C8B-B14F-4D97-AF65-F5344CB8AC3E}">
        <p14:creationId xmlns:p14="http://schemas.microsoft.com/office/powerpoint/2010/main" val="1852286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el 1"/>
          <p:cNvSpPr>
            <a:spLocks noGrp="1"/>
          </p:cNvSpPr>
          <p:nvPr>
            <p:ph type="title"/>
          </p:nvPr>
        </p:nvSpPr>
        <p:spPr>
          <a:xfrm>
            <a:off x="457200" y="704850"/>
            <a:ext cx="8229600" cy="923925"/>
          </a:xfrm>
        </p:spPr>
        <p:txBody>
          <a:bodyPr/>
          <a:lstStyle/>
          <a:p>
            <a:r>
              <a:rPr lang="de-CH" altLang="de-DE" sz="3600" dirty="0">
                <a:solidFill>
                  <a:srgbClr val="FFFF00"/>
                </a:solidFill>
              </a:rPr>
              <a:t>Materia medica comparada de </a:t>
            </a:r>
            <a:r>
              <a:rPr lang="de-CH" altLang="de-DE" sz="3600" i="1" dirty="0">
                <a:solidFill>
                  <a:srgbClr val="FFFF00"/>
                </a:solidFill>
              </a:rPr>
              <a:t>Zincum </a:t>
            </a:r>
            <a:r>
              <a:rPr lang="de-CH" altLang="de-DE" sz="3600" dirty="0">
                <a:solidFill>
                  <a:srgbClr val="FFFF00"/>
                </a:solidFill>
              </a:rPr>
              <a:t>(GS)</a:t>
            </a:r>
          </a:p>
        </p:txBody>
      </p:sp>
      <p:sp>
        <p:nvSpPr>
          <p:cNvPr id="76803" name="Inhaltsplatzhalter 2"/>
          <p:cNvSpPr>
            <a:spLocks noGrp="1"/>
          </p:cNvSpPr>
          <p:nvPr>
            <p:ph idx="1"/>
          </p:nvPr>
        </p:nvSpPr>
        <p:spPr/>
        <p:txBody>
          <a:bodyPr/>
          <a:lstStyle/>
          <a:p>
            <a:r>
              <a:rPr lang="de-CH" altLang="de-DE" sz="2000" i="1" dirty="0"/>
              <a:t>Ansioso y con llanto, lo que se pierde de noche.(EECC 12).  </a:t>
            </a:r>
            <a:r>
              <a:rPr lang="de-CH" altLang="de-DE" sz="2000" dirty="0"/>
              <a:t>Ánimo ansioso, como que algo malo va a ocurrir. </a:t>
            </a:r>
            <a:r>
              <a:rPr lang="de-CH" altLang="de-DE" sz="2000" i="1" dirty="0"/>
              <a:t>Tristeza insuperable.(EECC 10). Hipocondría …</a:t>
            </a:r>
          </a:p>
          <a:p>
            <a:r>
              <a:rPr lang="de-CH" altLang="de-DE" sz="2000" i="1" dirty="0"/>
              <a:t>Dolor en el cuello al tragar con hinchazón en el cuello externo y en las amígdalas.(EECC 376) </a:t>
            </a:r>
          </a:p>
          <a:p>
            <a:r>
              <a:rPr lang="de-CH" altLang="de-DE" sz="2000" dirty="0"/>
              <a:t>Aversión a dulces… </a:t>
            </a:r>
            <a:r>
              <a:rPr lang="de-CH" altLang="de-DE" sz="2000" i="1" dirty="0"/>
              <a:t>y alimentos cocinados, calientes.(EECC 401)</a:t>
            </a:r>
          </a:p>
          <a:p>
            <a:r>
              <a:rPr lang="de-CH" altLang="de-DE" sz="2000" dirty="0"/>
              <a:t>Peor por azúcar, …leche…</a:t>
            </a:r>
          </a:p>
          <a:p>
            <a:r>
              <a:rPr lang="de-CH" altLang="de-DE" sz="2000" i="1" dirty="0"/>
              <a:t>Agitación dolorosa en la cabeza, a veces aquí, a veces allá.(EECC 154) . </a:t>
            </a:r>
            <a:r>
              <a:rPr lang="de-CH" altLang="de-DE" sz="2000" dirty="0"/>
              <a:t>Al hablar alto, sensación de hormigueo y eco en la cabeza. fotofobia. </a:t>
            </a:r>
            <a:r>
              <a:rPr lang="de-CH" altLang="de-DE" sz="2000" i="1" dirty="0"/>
              <a:t>Miedo a la luz solar,…(EECC 223), </a:t>
            </a:r>
            <a:r>
              <a:rPr lang="de-CH" altLang="de-DE" sz="2000" dirty="0"/>
              <a:t>sensibilidad a la luz…</a:t>
            </a:r>
          </a:p>
          <a:p>
            <a:r>
              <a:rPr lang="de-CH" altLang="de-DE" sz="2000" i="1" dirty="0"/>
              <a:t>Frecuente epistaxis, los primeros días.(EECC 262) ,</a:t>
            </a:r>
            <a:r>
              <a:rPr lang="de-CH" altLang="de-DE" sz="2000" dirty="0"/>
              <a:t> al sonarse la nariz, epistaxis que dura poco tiempo… </a:t>
            </a:r>
          </a:p>
        </p:txBody>
      </p:sp>
      <p:sp>
        <p:nvSpPr>
          <p:cNvPr id="4" name="Fußzeilenplatzhalter 3"/>
          <p:cNvSpPr>
            <a:spLocks noGrp="1"/>
          </p:cNvSpPr>
          <p:nvPr>
            <p:ph type="ftr" sz="quarter" idx="11"/>
          </p:nvPr>
        </p:nvSpPr>
        <p:spPr/>
        <p:txBody>
          <a:bodyPr/>
          <a:lstStyle/>
          <a:p>
            <a:pPr algn="ctr">
              <a:defRPr/>
            </a:pPr>
            <a:endParaRPr lang="de-CH" dirty="0">
              <a:solidFill>
                <a:schemeClr val="bg1"/>
              </a:solidFill>
            </a:endParaRPr>
          </a:p>
        </p:txBody>
      </p:sp>
    </p:spTree>
    <p:extLst>
      <p:ext uri="{BB962C8B-B14F-4D97-AF65-F5344CB8AC3E}">
        <p14:creationId xmlns:p14="http://schemas.microsoft.com/office/powerpoint/2010/main" val="14919564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el 1"/>
          <p:cNvSpPr>
            <a:spLocks noGrp="1"/>
          </p:cNvSpPr>
          <p:nvPr>
            <p:ph type="title"/>
          </p:nvPr>
        </p:nvSpPr>
        <p:spPr>
          <a:xfrm>
            <a:off x="457200" y="704850"/>
            <a:ext cx="8229600" cy="420688"/>
          </a:xfrm>
        </p:spPr>
        <p:txBody>
          <a:bodyPr>
            <a:noAutofit/>
          </a:bodyPr>
          <a:lstStyle/>
          <a:p>
            <a:r>
              <a:rPr lang="de-CH" altLang="de-DE" sz="3600" dirty="0">
                <a:solidFill>
                  <a:srgbClr val="FFFF00"/>
                </a:solidFill>
              </a:rPr>
              <a:t>Administración del remedio y evolución</a:t>
            </a:r>
          </a:p>
        </p:txBody>
      </p:sp>
      <p:sp>
        <p:nvSpPr>
          <p:cNvPr id="77827" name="Inhaltsplatzhalter 2"/>
          <p:cNvSpPr>
            <a:spLocks noGrp="1"/>
          </p:cNvSpPr>
          <p:nvPr>
            <p:ph idx="1"/>
          </p:nvPr>
        </p:nvSpPr>
        <p:spPr>
          <a:xfrm>
            <a:off x="457200" y="1557338"/>
            <a:ext cx="8229600" cy="4767262"/>
          </a:xfrm>
        </p:spPr>
        <p:txBody>
          <a:bodyPr>
            <a:normAutofit/>
          </a:bodyPr>
          <a:lstStyle/>
          <a:p>
            <a:r>
              <a:rPr lang="de-CH" altLang="de-DE" sz="2400" dirty="0"/>
              <a:t>Niklaus recibe una dosis de </a:t>
            </a:r>
            <a:r>
              <a:rPr lang="de-CH" altLang="de-DE" sz="2400" i="1" dirty="0"/>
              <a:t>Zincum C 200.</a:t>
            </a:r>
          </a:p>
          <a:p>
            <a:r>
              <a:rPr lang="de-CH" altLang="de-DE" sz="2400" dirty="0"/>
              <a:t>Dos meses tras la administración del remedio, tieneun accidente al esquiar  y sufre una herida lacerante con hemorrgia masiva en el cuero cabelludo. Se le transporta en helicóptero al hospital – sin desmatyo y sin quejarse…</a:t>
            </a:r>
          </a:p>
          <a:p>
            <a:r>
              <a:rPr lang="de-CH" altLang="de-DE" sz="2400" dirty="0"/>
              <a:t>Con más dosis de </a:t>
            </a:r>
            <a:r>
              <a:rPr lang="de-CH" altLang="de-DE" sz="2400" i="1" dirty="0"/>
              <a:t>Zincum</a:t>
            </a:r>
            <a:r>
              <a:rPr lang="de-CH" altLang="de-DE" sz="2400" dirty="0"/>
              <a:t>  ya no tuvo más enfermedades intercurrentes: desaparecieron completamente las anginas, las cefaleas y las epistaxis. Niklaus se hace más independiente.</a:t>
            </a:r>
          </a:p>
          <a:p>
            <a:r>
              <a:rPr lang="de-CH" altLang="de-DE" sz="2400" dirty="0"/>
              <a:t>Periodo de observación: 6 años.</a:t>
            </a:r>
          </a:p>
          <a:p>
            <a:endParaRPr lang="de-CH" altLang="de-DE" sz="2400" dirty="0">
              <a:solidFill>
                <a:schemeClr val="bg1"/>
              </a:solidFill>
            </a:endParaRPr>
          </a:p>
          <a:p>
            <a:endParaRPr lang="de-CH" altLang="de-DE" sz="2400" dirty="0">
              <a:solidFill>
                <a:schemeClr val="bg1"/>
              </a:solidFill>
            </a:endParaRPr>
          </a:p>
          <a:p>
            <a:endParaRPr lang="de-CH" altLang="de-DE" sz="2400" dirty="0">
              <a:solidFill>
                <a:schemeClr val="bg1"/>
              </a:solidFill>
            </a:endParaRPr>
          </a:p>
        </p:txBody>
      </p:sp>
      <p:sp>
        <p:nvSpPr>
          <p:cNvPr id="4" name="Fußzeilenplatzhalter 3"/>
          <p:cNvSpPr>
            <a:spLocks noGrp="1"/>
          </p:cNvSpPr>
          <p:nvPr>
            <p:ph type="ftr" sz="quarter" idx="11"/>
          </p:nvPr>
        </p:nvSpPr>
        <p:spPr/>
        <p:txBody>
          <a:bodyPr/>
          <a:lstStyle/>
          <a:p>
            <a:pPr algn="ctr">
              <a:defRPr/>
            </a:pPr>
            <a:endParaRPr lang="de-CH" dirty="0">
              <a:solidFill>
                <a:schemeClr val="bg1"/>
              </a:solidFill>
            </a:endParaRPr>
          </a:p>
        </p:txBody>
      </p:sp>
    </p:spTree>
    <p:extLst>
      <p:ext uri="{BB962C8B-B14F-4D97-AF65-F5344CB8AC3E}">
        <p14:creationId xmlns:p14="http://schemas.microsoft.com/office/powerpoint/2010/main" val="20117615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el 1"/>
          <p:cNvSpPr>
            <a:spLocks noGrp="1"/>
          </p:cNvSpPr>
          <p:nvPr>
            <p:ph type="title"/>
          </p:nvPr>
        </p:nvSpPr>
        <p:spPr>
          <a:xfrm>
            <a:off x="468313" y="836613"/>
            <a:ext cx="8229600" cy="792162"/>
          </a:xfrm>
        </p:spPr>
        <p:txBody>
          <a:bodyPr/>
          <a:lstStyle/>
          <a:p>
            <a:r>
              <a:rPr lang="de-CH" altLang="de-DE" sz="3600" dirty="0">
                <a:solidFill>
                  <a:srgbClr val="FFFF00"/>
                </a:solidFill>
              </a:rPr>
              <a:t>Balance de la fase de Bönninghausen</a:t>
            </a:r>
          </a:p>
        </p:txBody>
      </p:sp>
      <p:sp>
        <p:nvSpPr>
          <p:cNvPr id="78851" name="Inhaltsplatzhalter 2"/>
          <p:cNvSpPr>
            <a:spLocks noGrp="1"/>
          </p:cNvSpPr>
          <p:nvPr>
            <p:ph idx="1"/>
          </p:nvPr>
        </p:nvSpPr>
        <p:spPr/>
        <p:txBody>
          <a:bodyPr>
            <a:normAutofit/>
          </a:bodyPr>
          <a:lstStyle/>
          <a:p>
            <a:r>
              <a:rPr lang="de-CH" altLang="de-DE" sz="2400" dirty="0"/>
              <a:t>Buenos resultados sin tener que invertir demasiado tiempo. El método es muy adecuado para la asistencia primaria.</a:t>
            </a:r>
          </a:p>
          <a:p>
            <a:endParaRPr lang="de-CH" altLang="de-DE" sz="2400" dirty="0"/>
          </a:p>
          <a:p>
            <a:r>
              <a:rPr lang="de-CH" altLang="de-DE" sz="2400" dirty="0"/>
              <a:t>Amokoor es laborioso, complicado y poco claro.</a:t>
            </a:r>
          </a:p>
          <a:p>
            <a:pPr>
              <a:buFont typeface="Wingdings 2" pitchFamily="18" charset="2"/>
              <a:buNone/>
            </a:pPr>
            <a:endParaRPr lang="de-CH" altLang="de-DE" sz="2400" dirty="0"/>
          </a:p>
          <a:p>
            <a:r>
              <a:rPr lang="de-CH" altLang="de-DE" sz="2400" dirty="0"/>
              <a:t>Pese a los buenos resultados, la selección del remedio no siempre me parece plausible…</a:t>
            </a:r>
          </a:p>
          <a:p>
            <a:endParaRPr lang="de-CH" altLang="de-DE" dirty="0">
              <a:solidFill>
                <a:schemeClr val="bg1"/>
              </a:solidFill>
            </a:endParaRPr>
          </a:p>
        </p:txBody>
      </p:sp>
      <p:sp>
        <p:nvSpPr>
          <p:cNvPr id="4" name="Fußzeilenplatzhalter 3"/>
          <p:cNvSpPr>
            <a:spLocks noGrp="1"/>
          </p:cNvSpPr>
          <p:nvPr>
            <p:ph type="ftr" sz="quarter" idx="11"/>
          </p:nvPr>
        </p:nvSpPr>
        <p:spPr>
          <a:xfrm>
            <a:off x="2627313" y="6381750"/>
            <a:ext cx="3352800" cy="365125"/>
          </a:xfrm>
        </p:spPr>
        <p:txBody>
          <a:bodyPr/>
          <a:lstStyle/>
          <a:p>
            <a:pPr algn="ctr">
              <a:defRPr/>
            </a:pPr>
            <a:endParaRPr lang="de-CH" dirty="0">
              <a:solidFill>
                <a:schemeClr val="bg1"/>
              </a:solidFill>
            </a:endParaRPr>
          </a:p>
        </p:txBody>
      </p:sp>
    </p:spTree>
    <p:extLst>
      <p:ext uri="{BB962C8B-B14F-4D97-AF65-F5344CB8AC3E}">
        <p14:creationId xmlns:p14="http://schemas.microsoft.com/office/powerpoint/2010/main" val="42677423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itel 5"/>
          <p:cNvSpPr>
            <a:spLocks noGrp="1"/>
          </p:cNvSpPr>
          <p:nvPr>
            <p:ph type="title"/>
          </p:nvPr>
        </p:nvSpPr>
        <p:spPr>
          <a:xfrm>
            <a:off x="457200" y="704850"/>
            <a:ext cx="8229600" cy="1143000"/>
          </a:xfrm>
        </p:spPr>
        <p:txBody>
          <a:bodyPr/>
          <a:lstStyle/>
          <a:p>
            <a:endParaRPr lang="de-CH" altLang="es-ES"/>
          </a:p>
        </p:txBody>
      </p:sp>
      <p:sp>
        <p:nvSpPr>
          <p:cNvPr id="7173" name="Inhaltsplatzhalter 6"/>
          <p:cNvSpPr>
            <a:spLocks noGrp="1"/>
          </p:cNvSpPr>
          <p:nvPr>
            <p:ph sz="half" idx="1"/>
          </p:nvPr>
        </p:nvSpPr>
        <p:spPr>
          <a:xfrm>
            <a:off x="457200" y="1920875"/>
            <a:ext cx="4038600" cy="4433888"/>
          </a:xfrm>
        </p:spPr>
        <p:txBody>
          <a:bodyPr/>
          <a:lstStyle/>
          <a:p>
            <a:endParaRPr lang="de-CH" altLang="es-ES"/>
          </a:p>
        </p:txBody>
      </p:sp>
      <p:sp>
        <p:nvSpPr>
          <p:cNvPr id="7174" name="Inhaltsplatzhalter 7"/>
          <p:cNvSpPr>
            <a:spLocks noGrp="1"/>
          </p:cNvSpPr>
          <p:nvPr>
            <p:ph sz="half" idx="2"/>
          </p:nvPr>
        </p:nvSpPr>
        <p:spPr>
          <a:xfrm>
            <a:off x="4648200" y="1920875"/>
            <a:ext cx="4038600" cy="4433888"/>
          </a:xfrm>
        </p:spPr>
        <p:txBody>
          <a:bodyPr/>
          <a:lstStyle/>
          <a:p>
            <a:endParaRPr lang="de-CH" altLang="es-ES"/>
          </a:p>
        </p:txBody>
      </p:sp>
      <p:sp>
        <p:nvSpPr>
          <p:cNvPr id="4" name="Fußzeilenplatzhalter 3"/>
          <p:cNvSpPr>
            <a:spLocks noGrp="1"/>
          </p:cNvSpPr>
          <p:nvPr>
            <p:ph type="ftr" sz="quarter" idx="11"/>
          </p:nvPr>
        </p:nvSpPr>
        <p:spPr/>
        <p:txBody>
          <a:bodyPr/>
          <a:lstStyle/>
          <a:p>
            <a:pPr algn="ctr">
              <a:defRPr/>
            </a:pPr>
            <a:endParaRPr lang="de-CH" dirty="0">
              <a:solidFill>
                <a:schemeClr val="bg1"/>
              </a:solidFill>
            </a:endParaRPr>
          </a:p>
        </p:txBody>
      </p:sp>
      <p:graphicFrame>
        <p:nvGraphicFramePr>
          <p:cNvPr id="7170" name="Object 2"/>
          <p:cNvGraphicFramePr>
            <a:graphicFrameLocks noChangeAspect="1"/>
          </p:cNvGraphicFramePr>
          <p:nvPr/>
        </p:nvGraphicFramePr>
        <p:xfrm>
          <a:off x="4860032" y="692696"/>
          <a:ext cx="3527747" cy="5014453"/>
        </p:xfrm>
        <a:graphic>
          <a:graphicData uri="http://schemas.openxmlformats.org/presentationml/2006/ole">
            <mc:AlternateContent xmlns:mc="http://schemas.openxmlformats.org/markup-compatibility/2006">
              <mc:Choice xmlns:v="urn:schemas-microsoft-com:vml" Requires="v">
                <p:oleObj spid="_x0000_s2058" name="Document" r:id="rId3" imgW="5739828" imgH="8160424" progId="Word.Document.8">
                  <p:embed/>
                </p:oleObj>
              </mc:Choice>
              <mc:Fallback>
                <p:oleObj name="Document" r:id="rId3" imgW="5739828" imgH="8160424" progId="Word.Document.8">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692696"/>
                        <a:ext cx="3527747" cy="5014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1" name="Object 7"/>
          <p:cNvGraphicFramePr>
            <a:graphicFrameLocks noChangeAspect="1"/>
          </p:cNvGraphicFramePr>
          <p:nvPr/>
        </p:nvGraphicFramePr>
        <p:xfrm>
          <a:off x="531323" y="692696"/>
          <a:ext cx="3392978" cy="5017542"/>
        </p:xfrm>
        <a:graphic>
          <a:graphicData uri="http://schemas.openxmlformats.org/presentationml/2006/ole">
            <mc:AlternateContent xmlns:mc="http://schemas.openxmlformats.org/markup-compatibility/2006">
              <mc:Choice xmlns:v="urn:schemas-microsoft-com:vml" Requires="v">
                <p:oleObj spid="_x0000_s2059" name="Acrobat Document" r:id="rId5" imgW="3581175" imgH="5295662" progId="AcroExch.Document.DC">
                  <p:embed/>
                </p:oleObj>
              </mc:Choice>
              <mc:Fallback>
                <p:oleObj name="Acrobat Document" r:id="rId5" imgW="3581175" imgH="5295662" progId="AcroExch.Document.DC">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323" y="692696"/>
                        <a:ext cx="3392978" cy="5017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2126353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el 7"/>
          <p:cNvSpPr>
            <a:spLocks noGrp="1"/>
          </p:cNvSpPr>
          <p:nvPr>
            <p:ph type="title"/>
          </p:nvPr>
        </p:nvSpPr>
        <p:spPr>
          <a:xfrm>
            <a:off x="457200" y="704088"/>
            <a:ext cx="8229600" cy="780696"/>
          </a:xfrm>
        </p:spPr>
        <p:txBody>
          <a:bodyPr>
            <a:normAutofit/>
          </a:bodyPr>
          <a:lstStyle/>
          <a:p>
            <a:r>
              <a:rPr lang="es-ES" sz="3600" dirty="0">
                <a:solidFill>
                  <a:srgbClr val="FFFF00"/>
                </a:solidFill>
              </a:rPr>
              <a:t>Programa de PC, </a:t>
            </a:r>
            <a:r>
              <a:rPr lang="es-ES" sz="3600" i="1" dirty="0">
                <a:solidFill>
                  <a:srgbClr val="FFFF00"/>
                </a:solidFill>
              </a:rPr>
              <a:t>Polarity Analysis</a:t>
            </a:r>
            <a:endParaRPr lang="de-CH" altLang="es-ES" sz="3600" dirty="0">
              <a:solidFill>
                <a:srgbClr val="FFFF00"/>
              </a:solidFill>
            </a:endParaRPr>
          </a:p>
        </p:txBody>
      </p:sp>
      <p:sp>
        <p:nvSpPr>
          <p:cNvPr id="4" name="Fußzeilenplatzhalter 3"/>
          <p:cNvSpPr>
            <a:spLocks noGrp="1"/>
          </p:cNvSpPr>
          <p:nvPr>
            <p:ph type="ftr" sz="quarter" idx="11"/>
          </p:nvPr>
        </p:nvSpPr>
        <p:spPr/>
        <p:txBody>
          <a:bodyPr/>
          <a:lstStyle/>
          <a:p>
            <a:pPr algn="ctr">
              <a:defRPr/>
            </a:pPr>
            <a:endParaRPr lang="de-CH" dirty="0">
              <a:solidFill>
                <a:schemeClr val="bg1"/>
              </a:solidFill>
            </a:endParaRPr>
          </a:p>
        </p:txBody>
      </p:sp>
      <p:sp>
        <p:nvSpPr>
          <p:cNvPr id="2" name="1 Marcador de contenido"/>
          <p:cNvSpPr>
            <a:spLocks noGrp="1"/>
          </p:cNvSpPr>
          <p:nvPr>
            <p:ph idx="1"/>
          </p:nvPr>
        </p:nvSpPr>
        <p:spPr/>
        <p:txBody>
          <a:bodyPr/>
          <a:lstStyle/>
          <a:p>
            <a:endParaRPr lang="es-ES"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r="962" b="1660"/>
          <a:stretch>
            <a:fillRect/>
          </a:stretch>
        </p:blipFill>
        <p:spPr bwMode="auto">
          <a:xfrm>
            <a:off x="467544" y="1988840"/>
            <a:ext cx="7488832"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47694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el 1"/>
          <p:cNvSpPr>
            <a:spLocks noGrp="1"/>
          </p:cNvSpPr>
          <p:nvPr>
            <p:ph type="title"/>
          </p:nvPr>
        </p:nvSpPr>
        <p:spPr>
          <a:xfrm>
            <a:off x="468313" y="692150"/>
            <a:ext cx="8229600" cy="720725"/>
          </a:xfrm>
        </p:spPr>
        <p:txBody>
          <a:bodyPr/>
          <a:lstStyle/>
          <a:p>
            <a:r>
              <a:rPr lang="de-CH" altLang="de-DE" sz="3600" dirty="0">
                <a:solidFill>
                  <a:srgbClr val="FFFF00"/>
                </a:solidFill>
              </a:rPr>
              <a:t>De Bönninghausen al análisis de polaridad</a:t>
            </a:r>
          </a:p>
        </p:txBody>
      </p:sp>
      <p:sp>
        <p:nvSpPr>
          <p:cNvPr id="80899" name="Inhaltsplatzhalter 2"/>
          <p:cNvSpPr>
            <a:spLocks noGrp="1"/>
          </p:cNvSpPr>
          <p:nvPr>
            <p:ph idx="1"/>
          </p:nvPr>
        </p:nvSpPr>
        <p:spPr/>
        <p:txBody>
          <a:bodyPr>
            <a:normAutofit fontScale="92500"/>
          </a:bodyPr>
          <a:lstStyle/>
          <a:p>
            <a:pPr marL="514350" indent="-514350">
              <a:buFont typeface="Wingdings 2" pitchFamily="18" charset="2"/>
              <a:buNone/>
            </a:pPr>
            <a:r>
              <a:rPr lang="de-CH" altLang="de-DE" dirty="0">
                <a:solidFill>
                  <a:srgbClr val="FFFF00"/>
                </a:solidFill>
              </a:rPr>
              <a:t>                                          Base</a:t>
            </a:r>
          </a:p>
          <a:p>
            <a:pPr marL="514350" indent="-514350">
              <a:buFont typeface="Wingdings 2" pitchFamily="18" charset="2"/>
              <a:buAutoNum type="arabicPeriod"/>
            </a:pPr>
            <a:r>
              <a:rPr lang="de-CH" altLang="de-DE" dirty="0"/>
              <a:t>Los</a:t>
            </a:r>
            <a:r>
              <a:rPr lang="de-CH" altLang="de-DE" dirty="0">
                <a:solidFill>
                  <a:schemeClr val="bg1"/>
                </a:solidFill>
              </a:rPr>
              <a:t> </a:t>
            </a:r>
            <a:r>
              <a:rPr lang="de-CH" altLang="de-DE" dirty="0">
                <a:solidFill>
                  <a:srgbClr val="FFFF00"/>
                </a:solidFill>
              </a:rPr>
              <a:t>síntomas actualmente existentes </a:t>
            </a:r>
            <a:r>
              <a:rPr lang="de-CH" altLang="de-DE" dirty="0"/>
              <a:t>son los indicadores más importantes para la elección del remedio.</a:t>
            </a:r>
          </a:p>
          <a:p>
            <a:pPr marL="514350" indent="-514350">
              <a:buFont typeface="Wingdings 2" pitchFamily="18" charset="2"/>
              <a:buAutoNum type="arabicPeriod"/>
            </a:pPr>
            <a:r>
              <a:rPr lang="de-CH" altLang="de-DE" dirty="0"/>
              <a:t>Entre estos síntomas, las </a:t>
            </a:r>
            <a:r>
              <a:rPr lang="de-CH" altLang="de-DE" dirty="0">
                <a:solidFill>
                  <a:srgbClr val="FFFF00"/>
                </a:solidFill>
              </a:rPr>
              <a:t>modalidades </a:t>
            </a:r>
            <a:r>
              <a:rPr lang="de-CH" altLang="de-DE" dirty="0"/>
              <a:t>han demostrado ser especialmente fiables (</a:t>
            </a:r>
            <a:r>
              <a:rPr lang="de-CH" altLang="de-DE" dirty="0">
                <a:sym typeface="Wingdings" pitchFamily="2" charset="2"/>
              </a:rPr>
              <a:t> </a:t>
            </a:r>
            <a:r>
              <a:rPr lang="de-CH" altLang="de-DE" dirty="0"/>
              <a:t>ORG § 133).</a:t>
            </a:r>
          </a:p>
          <a:p>
            <a:pPr marL="514350" indent="-514350">
              <a:buFont typeface="Wingdings 2" pitchFamily="18" charset="2"/>
              <a:buAutoNum type="arabicPeriod"/>
            </a:pPr>
            <a:r>
              <a:rPr lang="de-CH" altLang="de-DE" dirty="0"/>
              <a:t>Han de tenerse en cuenta las </a:t>
            </a:r>
            <a:r>
              <a:rPr lang="de-CH" altLang="de-DE" dirty="0">
                <a:solidFill>
                  <a:srgbClr val="FFFF00"/>
                </a:solidFill>
              </a:rPr>
              <a:t>contraindicaciones</a:t>
            </a:r>
            <a:endParaRPr lang="de-CH" altLang="de-DE" dirty="0">
              <a:solidFill>
                <a:schemeClr val="bg1"/>
              </a:solidFill>
            </a:endParaRPr>
          </a:p>
          <a:p>
            <a:pPr marL="514350" indent="-514350">
              <a:buFont typeface="Wingdings 2" pitchFamily="18" charset="2"/>
              <a:buNone/>
            </a:pPr>
            <a:r>
              <a:rPr lang="de-CH" altLang="de-DE" dirty="0">
                <a:solidFill>
                  <a:schemeClr val="bg1"/>
                </a:solidFill>
              </a:rPr>
              <a:t>				         </a:t>
            </a:r>
            <a:r>
              <a:rPr lang="de-CH" altLang="de-DE" dirty="0">
                <a:solidFill>
                  <a:srgbClr val="FFFF00"/>
                </a:solidFill>
              </a:rPr>
              <a:t>Nuevo</a:t>
            </a:r>
          </a:p>
          <a:p>
            <a:pPr marL="514350" indent="-514350">
              <a:buFont typeface="Wingdings 2" pitchFamily="18" charset="2"/>
              <a:buAutoNum type="arabicPeriod"/>
            </a:pPr>
            <a:endParaRPr lang="de-CH" altLang="de-DE" dirty="0">
              <a:solidFill>
                <a:schemeClr val="bg1"/>
              </a:solidFill>
            </a:endParaRPr>
          </a:p>
          <a:p>
            <a:pPr marL="514350" indent="-514350">
              <a:buFont typeface="Wingdings 2" pitchFamily="18" charset="2"/>
              <a:buNone/>
            </a:pPr>
            <a:r>
              <a:rPr lang="de-CH" altLang="de-DE" dirty="0">
                <a:solidFill>
                  <a:srgbClr val="FFFF00"/>
                </a:solidFill>
              </a:rPr>
              <a:t>			    Diferencia de polaridad</a:t>
            </a:r>
          </a:p>
        </p:txBody>
      </p:sp>
      <p:sp>
        <p:nvSpPr>
          <p:cNvPr id="4" name="Fußzeilenplatzhalter 3"/>
          <p:cNvSpPr>
            <a:spLocks noGrp="1"/>
          </p:cNvSpPr>
          <p:nvPr>
            <p:ph type="ftr" sz="quarter" idx="11"/>
          </p:nvPr>
        </p:nvSpPr>
        <p:spPr/>
        <p:txBody>
          <a:bodyPr/>
          <a:lstStyle/>
          <a:p>
            <a:pPr algn="ctr">
              <a:defRPr/>
            </a:pPr>
            <a:endParaRPr lang="de-CH" dirty="0">
              <a:solidFill>
                <a:schemeClr val="bg1"/>
              </a:solidFill>
            </a:endParaRPr>
          </a:p>
        </p:txBody>
      </p:sp>
      <p:cxnSp>
        <p:nvCxnSpPr>
          <p:cNvPr id="6" name="Gerade Verbindung mit Pfeil 5"/>
          <p:cNvCxnSpPr/>
          <p:nvPr/>
        </p:nvCxnSpPr>
        <p:spPr>
          <a:xfrm>
            <a:off x="4356100" y="4832350"/>
            <a:ext cx="0" cy="504825"/>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82042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el 1"/>
          <p:cNvSpPr>
            <a:spLocks noGrp="1"/>
          </p:cNvSpPr>
          <p:nvPr>
            <p:ph type="title"/>
          </p:nvPr>
        </p:nvSpPr>
        <p:spPr>
          <a:xfrm>
            <a:off x="457200" y="704850"/>
            <a:ext cx="8229600" cy="779463"/>
          </a:xfrm>
        </p:spPr>
        <p:txBody>
          <a:bodyPr/>
          <a:lstStyle/>
          <a:p>
            <a:r>
              <a:rPr lang="de-CH" altLang="de-DE" sz="3600" dirty="0">
                <a:solidFill>
                  <a:srgbClr val="FFFF00"/>
                </a:solidFill>
              </a:rPr>
              <a:t>Caso clínico</a:t>
            </a:r>
          </a:p>
        </p:txBody>
      </p:sp>
      <p:sp>
        <p:nvSpPr>
          <p:cNvPr id="81923" name="Inhaltsplatzhalter 2"/>
          <p:cNvSpPr>
            <a:spLocks noGrp="1"/>
          </p:cNvSpPr>
          <p:nvPr>
            <p:ph idx="1"/>
          </p:nvPr>
        </p:nvSpPr>
        <p:spPr>
          <a:xfrm>
            <a:off x="457200" y="1700213"/>
            <a:ext cx="8229600" cy="4624387"/>
          </a:xfrm>
        </p:spPr>
        <p:txBody>
          <a:bodyPr>
            <a:normAutofit/>
          </a:bodyPr>
          <a:lstStyle/>
          <a:p>
            <a:r>
              <a:rPr lang="de-CH" altLang="de-DE" sz="2400" dirty="0"/>
              <a:t>Silvia U, 23  años, nos contacta desde la UCI del Clínico Universitario de Basilea. Acaban de operarla por una peritonitis difusa  originada por una inflamación de las trompas de Falopio. </a:t>
            </a:r>
          </a:p>
          <a:p>
            <a:endParaRPr lang="de-CH" altLang="de-DE" sz="2400" dirty="0"/>
          </a:p>
          <a:p>
            <a:r>
              <a:rPr lang="de-CH" altLang="de-DE" sz="2400" dirty="0"/>
              <a:t>Su estado es crítico: supuración en la cavidad abdominal y en la pelvis menor; además, hepatitis concomitante y pancreatitis. Como tratamiento recibe antibióticos, morfina, novalgina y brufeno.  </a:t>
            </a:r>
          </a:p>
          <a:p>
            <a:pPr>
              <a:buFont typeface="Wingdings 2" pitchFamily="18" charset="2"/>
              <a:buNone/>
            </a:pPr>
            <a:endParaRPr lang="de-CH" altLang="de-DE" sz="2400" dirty="0"/>
          </a:p>
          <a:p>
            <a:r>
              <a:rPr lang="de-CH" altLang="de-DE" sz="2400" dirty="0"/>
              <a:t>En qué podría ayudarle la homeopatía?</a:t>
            </a:r>
          </a:p>
        </p:txBody>
      </p:sp>
      <p:sp>
        <p:nvSpPr>
          <p:cNvPr id="4" name="Fußzeilenplatzhalter 3"/>
          <p:cNvSpPr>
            <a:spLocks noGrp="1"/>
          </p:cNvSpPr>
          <p:nvPr>
            <p:ph type="ftr" sz="quarter" idx="11"/>
          </p:nvPr>
        </p:nvSpPr>
        <p:spPr/>
        <p:txBody>
          <a:bodyPr/>
          <a:lstStyle/>
          <a:p>
            <a:pPr>
              <a:defRPr/>
            </a:pPr>
            <a:endParaRPr lang="de-CH"/>
          </a:p>
        </p:txBody>
      </p:sp>
    </p:spTree>
    <p:extLst>
      <p:ext uri="{BB962C8B-B14F-4D97-AF65-F5344CB8AC3E}">
        <p14:creationId xmlns:p14="http://schemas.microsoft.com/office/powerpoint/2010/main" val="5005871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el 1"/>
          <p:cNvSpPr>
            <a:spLocks noGrp="1"/>
          </p:cNvSpPr>
          <p:nvPr>
            <p:ph type="title"/>
          </p:nvPr>
        </p:nvSpPr>
        <p:spPr/>
        <p:txBody>
          <a:bodyPr/>
          <a:lstStyle/>
          <a:p>
            <a:endParaRPr lang="de-CH" altLang="de-DE"/>
          </a:p>
        </p:txBody>
      </p:sp>
      <p:sp>
        <p:nvSpPr>
          <p:cNvPr id="82947" name="Inhaltsplatzhalter 2"/>
          <p:cNvSpPr>
            <a:spLocks noGrp="1"/>
          </p:cNvSpPr>
          <p:nvPr>
            <p:ph idx="1"/>
          </p:nvPr>
        </p:nvSpPr>
        <p:spPr>
          <a:xfrm>
            <a:off x="457200" y="1341438"/>
            <a:ext cx="8229600" cy="4983162"/>
          </a:xfrm>
        </p:spPr>
        <p:txBody>
          <a:bodyPr>
            <a:normAutofit/>
          </a:bodyPr>
          <a:lstStyle/>
          <a:p>
            <a:endParaRPr lang="de-CH" altLang="de-DE" sz="2400" dirty="0">
              <a:solidFill>
                <a:schemeClr val="bg1"/>
              </a:solidFill>
            </a:endParaRPr>
          </a:p>
          <a:p>
            <a:r>
              <a:rPr lang="de-CH" altLang="de-DE" sz="2400" dirty="0"/>
              <a:t>Recomendamos un registo preciso de los síntomas actuales, pero no vuelve a contactarnos en dos meses.</a:t>
            </a:r>
          </a:p>
          <a:p>
            <a:endParaRPr lang="de-CH" altLang="de-DE" sz="2400" dirty="0"/>
          </a:p>
          <a:p>
            <a:r>
              <a:rPr lang="de-CH" altLang="de-DE" sz="2400" dirty="0"/>
              <a:t>En agosto, se presenta en nuestra consulta. Está claramente marcada por los signos de su enfermedad. Se visita por flatulencia masiva persistente y dolores abdominales. Hasta 10 veces al día siente un pinchazo o dolor cortante súbito, muy fuerte en el abdomina que dura unos 10 segundos. A menudo, se sigue de una deposición.</a:t>
            </a:r>
            <a:endParaRPr lang="de-CH" altLang="de-DE" sz="2400" i="1" dirty="0"/>
          </a:p>
        </p:txBody>
      </p:sp>
      <p:sp>
        <p:nvSpPr>
          <p:cNvPr id="4" name="Fußzeilenplatzhalter 3"/>
          <p:cNvSpPr>
            <a:spLocks noGrp="1"/>
          </p:cNvSpPr>
          <p:nvPr>
            <p:ph type="ftr" sz="quarter" idx="11"/>
          </p:nvPr>
        </p:nvSpPr>
        <p:spPr/>
        <p:txBody>
          <a:bodyPr/>
          <a:lstStyle/>
          <a:p>
            <a:pPr>
              <a:defRPr/>
            </a:pPr>
            <a:endParaRPr lang="de-CH"/>
          </a:p>
        </p:txBody>
      </p:sp>
    </p:spTree>
    <p:extLst>
      <p:ext uri="{BB962C8B-B14F-4D97-AF65-F5344CB8AC3E}">
        <p14:creationId xmlns:p14="http://schemas.microsoft.com/office/powerpoint/2010/main" val="39883059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el 1"/>
          <p:cNvSpPr>
            <a:spLocks noGrp="1"/>
          </p:cNvSpPr>
          <p:nvPr>
            <p:ph type="title"/>
          </p:nvPr>
        </p:nvSpPr>
        <p:spPr>
          <a:xfrm>
            <a:off x="467544" y="620688"/>
            <a:ext cx="8229600" cy="708025"/>
          </a:xfrm>
        </p:spPr>
        <p:txBody>
          <a:bodyPr>
            <a:normAutofit fontScale="90000"/>
          </a:bodyPr>
          <a:lstStyle/>
          <a:p>
            <a:br>
              <a:rPr lang="de-CH" altLang="de-DE" sz="3600" dirty="0"/>
            </a:br>
            <a:r>
              <a:rPr lang="de-CH" altLang="de-DE" sz="4000" dirty="0">
                <a:solidFill>
                  <a:srgbClr val="FFFF00"/>
                </a:solidFill>
              </a:rPr>
              <a:t>Lista de control de enfermedades agudas gastrointestinales</a:t>
            </a:r>
          </a:p>
        </p:txBody>
      </p:sp>
      <p:sp>
        <p:nvSpPr>
          <p:cNvPr id="83971" name="Inhaltsplatzhalter 2"/>
          <p:cNvSpPr>
            <a:spLocks noGrp="1"/>
          </p:cNvSpPr>
          <p:nvPr>
            <p:ph idx="1"/>
          </p:nvPr>
        </p:nvSpPr>
        <p:spPr>
          <a:xfrm>
            <a:off x="457200" y="1557338"/>
            <a:ext cx="8229600" cy="4767262"/>
          </a:xfrm>
        </p:spPr>
        <p:txBody>
          <a:bodyPr/>
          <a:lstStyle/>
          <a:p>
            <a:pPr>
              <a:buFont typeface="Wingdings 2" pitchFamily="18" charset="2"/>
              <a:buNone/>
            </a:pPr>
            <a:r>
              <a:rPr lang="de-CH" altLang="de-DE" sz="2400" dirty="0"/>
              <a:t>Distensión abdominal con dolores cortantes en la zona umbilical y a la izquierda.</a:t>
            </a:r>
          </a:p>
          <a:p>
            <a:r>
              <a:rPr lang="de-CH" altLang="de-DE" sz="2400" dirty="0"/>
              <a:t>&lt;  de pie-P</a:t>
            </a:r>
          </a:p>
          <a:p>
            <a:r>
              <a:rPr lang="de-CH" altLang="de-DE" sz="2400" dirty="0"/>
              <a:t>&lt; dormirse, al-P</a:t>
            </a:r>
          </a:p>
          <a:p>
            <a:r>
              <a:rPr lang="de-CH" altLang="de-DE" sz="2400" dirty="0"/>
              <a:t>&lt;  contacto-P</a:t>
            </a:r>
          </a:p>
          <a:p>
            <a:r>
              <a:rPr lang="de-CH" altLang="de-DE" sz="2400" dirty="0"/>
              <a:t>&lt; presión externa-P</a:t>
            </a:r>
          </a:p>
          <a:p>
            <a:r>
              <a:rPr lang="de-CH" altLang="de-DE" sz="2400" dirty="0"/>
              <a:t>&lt; frotar (masajear)-P</a:t>
            </a:r>
          </a:p>
          <a:p>
            <a:r>
              <a:rPr lang="de-CH" altLang="de-DE" sz="2400" dirty="0"/>
              <a:t>&gt; deposición, después de-P</a:t>
            </a:r>
          </a:p>
          <a:p>
            <a:r>
              <a:rPr lang="de-CH" altLang="de-DE" sz="2400" dirty="0"/>
              <a:t>&gt; inspirar profundamente(+/-)-P</a:t>
            </a:r>
          </a:p>
          <a:p>
            <a:r>
              <a:rPr lang="de-CH" altLang="de-DE" sz="2400" dirty="0"/>
              <a:t>Hambre (siempre, ya antes)-P</a:t>
            </a:r>
          </a:p>
        </p:txBody>
      </p:sp>
      <p:sp>
        <p:nvSpPr>
          <p:cNvPr id="4" name="Fußzeilenplatzhalter 3"/>
          <p:cNvSpPr>
            <a:spLocks noGrp="1"/>
          </p:cNvSpPr>
          <p:nvPr>
            <p:ph type="ftr" sz="quarter" idx="11"/>
          </p:nvPr>
        </p:nvSpPr>
        <p:spPr/>
        <p:txBody>
          <a:bodyPr/>
          <a:lstStyle/>
          <a:p>
            <a:pPr algn="ctr">
              <a:defRPr/>
            </a:pPr>
            <a:endParaRPr lang="de-CH" dirty="0">
              <a:solidFill>
                <a:schemeClr val="bg1"/>
              </a:solidFill>
            </a:endParaRPr>
          </a:p>
        </p:txBody>
      </p:sp>
    </p:spTree>
    <p:extLst>
      <p:ext uri="{BB962C8B-B14F-4D97-AF65-F5344CB8AC3E}">
        <p14:creationId xmlns:p14="http://schemas.microsoft.com/office/powerpoint/2010/main" val="22233848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el 1"/>
          <p:cNvSpPr>
            <a:spLocks noGrp="1"/>
          </p:cNvSpPr>
          <p:nvPr>
            <p:ph type="title"/>
          </p:nvPr>
        </p:nvSpPr>
        <p:spPr/>
        <p:txBody>
          <a:bodyPr/>
          <a:lstStyle/>
          <a:p>
            <a:endParaRPr lang="de-CH" altLang="de-DE"/>
          </a:p>
        </p:txBody>
      </p:sp>
      <p:sp>
        <p:nvSpPr>
          <p:cNvPr id="4" name="Fußzeilenplatzhalter 3"/>
          <p:cNvSpPr>
            <a:spLocks noGrp="1"/>
          </p:cNvSpPr>
          <p:nvPr>
            <p:ph type="ftr" sz="quarter" idx="11"/>
          </p:nvPr>
        </p:nvSpPr>
        <p:spPr/>
        <p:txBody>
          <a:bodyPr/>
          <a:lstStyle/>
          <a:p>
            <a:pPr algn="ctr">
              <a:defRPr/>
            </a:pPr>
            <a:endParaRPr lang="de-CH" dirty="0">
              <a:solidFill>
                <a:schemeClr val="bg1"/>
              </a:solidFill>
            </a:endParaRPr>
          </a:p>
        </p:txBody>
      </p:sp>
      <p:sp>
        <p:nvSpPr>
          <p:cNvPr id="2" name="1 Marcador de contenido"/>
          <p:cNvSpPr>
            <a:spLocks noGrp="1"/>
          </p:cNvSpPr>
          <p:nvPr>
            <p:ph idx="1"/>
          </p:nvPr>
        </p:nvSpPr>
        <p:spPr/>
        <p:txBody>
          <a:bodyPr/>
          <a:lstStyle/>
          <a:p>
            <a:endParaRPr lang="es-ES"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196" t="1205" r="12250" b="1205"/>
          <a:stretch>
            <a:fillRect/>
          </a:stretch>
        </p:blipFill>
        <p:spPr bwMode="auto">
          <a:xfrm>
            <a:off x="-12509" y="-9382"/>
            <a:ext cx="9156509" cy="6867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8300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600" dirty="0">
                <a:solidFill>
                  <a:srgbClr val="FFFF00"/>
                </a:solidFill>
              </a:rPr>
              <a:t>Entonces homeopatía …</a:t>
            </a:r>
          </a:p>
        </p:txBody>
      </p:sp>
      <p:sp>
        <p:nvSpPr>
          <p:cNvPr id="3" name="Marcador de contenido 2"/>
          <p:cNvSpPr>
            <a:spLocks noGrp="1"/>
          </p:cNvSpPr>
          <p:nvPr>
            <p:ph idx="1"/>
          </p:nvPr>
        </p:nvSpPr>
        <p:spPr/>
        <p:txBody>
          <a:bodyPr/>
          <a:lstStyle/>
          <a:p>
            <a:endParaRPr lang="es-ES" dirty="0"/>
          </a:p>
          <a:p>
            <a:pPr>
              <a:buNone/>
            </a:pPr>
            <a:endParaRPr lang="es-ES" dirty="0"/>
          </a:p>
          <a:p>
            <a:pPr>
              <a:buNone/>
            </a:pPr>
            <a:r>
              <a:rPr lang="es-ES" dirty="0"/>
              <a:t>“… y que pasa si los pacientes se nos van corriendo..?”</a:t>
            </a:r>
          </a:p>
          <a:p>
            <a:pPr algn="r">
              <a:buNone/>
            </a:pPr>
            <a:r>
              <a:rPr lang="es-ES" dirty="0"/>
              <a:t>(mi mujer)</a:t>
            </a:r>
          </a:p>
        </p:txBody>
      </p:sp>
    </p:spTree>
    <p:extLst>
      <p:ext uri="{BB962C8B-B14F-4D97-AF65-F5344CB8AC3E}">
        <p14:creationId xmlns:p14="http://schemas.microsoft.com/office/powerpoint/2010/main" val="34719455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el 1"/>
          <p:cNvSpPr>
            <a:spLocks noGrp="1"/>
          </p:cNvSpPr>
          <p:nvPr>
            <p:ph type="title"/>
          </p:nvPr>
        </p:nvSpPr>
        <p:spPr/>
        <p:txBody>
          <a:bodyPr/>
          <a:lstStyle/>
          <a:p>
            <a:endParaRPr lang="de-CH" altLang="de-DE"/>
          </a:p>
        </p:txBody>
      </p:sp>
      <p:sp>
        <p:nvSpPr>
          <p:cNvPr id="86019" name="Inhaltsplatzhalter 2"/>
          <p:cNvSpPr>
            <a:spLocks noGrp="1"/>
          </p:cNvSpPr>
          <p:nvPr>
            <p:ph idx="1"/>
          </p:nvPr>
        </p:nvSpPr>
        <p:spPr/>
        <p:txBody>
          <a:bodyPr/>
          <a:lstStyle/>
          <a:p>
            <a:endParaRPr lang="de-CH" altLang="de-DE" dirty="0">
              <a:solidFill>
                <a:schemeClr val="bg1"/>
              </a:solidFill>
            </a:endParaRPr>
          </a:p>
          <a:p>
            <a:endParaRPr lang="de-CH" altLang="de-DE" dirty="0">
              <a:solidFill>
                <a:schemeClr val="bg1"/>
              </a:solidFill>
            </a:endParaRPr>
          </a:p>
          <a:p>
            <a:pPr>
              <a:buFont typeface="Wingdings 2" pitchFamily="18" charset="2"/>
              <a:buNone/>
            </a:pPr>
            <a:r>
              <a:rPr lang="de-CH" altLang="de-DE" sz="2400" dirty="0">
                <a:solidFill>
                  <a:schemeClr val="bg1"/>
                </a:solidFill>
              </a:rPr>
              <a:t>	</a:t>
            </a:r>
            <a:r>
              <a:rPr lang="de-CH" altLang="de-DE" sz="2400" dirty="0"/>
              <a:t>Nueve remedios cubren todos los síntomas. Cuatro no presentan contraindicaciones. </a:t>
            </a:r>
            <a:r>
              <a:rPr lang="de-CH" altLang="de-DE" sz="2400" i="1" dirty="0"/>
              <a:t>Sepia </a:t>
            </a:r>
            <a:r>
              <a:rPr lang="de-CH" altLang="de-DE" sz="2400" dirty="0"/>
              <a:t>queda descartado por el fuerte deseo de compañía. </a:t>
            </a:r>
            <a:r>
              <a:rPr lang="de-CH" altLang="de-DE" sz="2400" i="1" dirty="0"/>
              <a:t>Pulsatilla</a:t>
            </a:r>
            <a:r>
              <a:rPr lang="de-CH" altLang="de-DE" sz="2400" dirty="0"/>
              <a:t> y </a:t>
            </a:r>
            <a:r>
              <a:rPr lang="de-CH" altLang="de-DE" sz="2400" i="1" dirty="0"/>
              <a:t>Capsicum </a:t>
            </a:r>
            <a:r>
              <a:rPr lang="de-CH" altLang="de-DE" sz="2400" dirty="0"/>
              <a:t>son los similares más probables.</a:t>
            </a:r>
          </a:p>
          <a:p>
            <a:endParaRPr lang="de-CH" altLang="de-DE" dirty="0">
              <a:solidFill>
                <a:schemeClr val="bg1"/>
              </a:solidFill>
            </a:endParaRPr>
          </a:p>
          <a:p>
            <a:pPr>
              <a:buFont typeface="Wingdings 2" pitchFamily="18" charset="2"/>
              <a:buNone/>
            </a:pPr>
            <a:r>
              <a:rPr lang="de-CH" altLang="de-DE" dirty="0">
                <a:solidFill>
                  <a:schemeClr val="bg1"/>
                </a:solidFill>
              </a:rPr>
              <a:t>	</a:t>
            </a:r>
          </a:p>
        </p:txBody>
      </p:sp>
      <p:sp>
        <p:nvSpPr>
          <p:cNvPr id="4" name="Fußzeilenplatzhalter 3"/>
          <p:cNvSpPr>
            <a:spLocks noGrp="1"/>
          </p:cNvSpPr>
          <p:nvPr>
            <p:ph type="ftr" sz="quarter" idx="11"/>
          </p:nvPr>
        </p:nvSpPr>
        <p:spPr/>
        <p:txBody>
          <a:bodyPr/>
          <a:lstStyle/>
          <a:p>
            <a:pPr algn="ctr">
              <a:defRPr/>
            </a:pPr>
            <a:endParaRPr lang="de-CH" dirty="0">
              <a:solidFill>
                <a:schemeClr val="bg1"/>
              </a:solidFill>
            </a:endParaRPr>
          </a:p>
        </p:txBody>
      </p:sp>
    </p:spTree>
    <p:extLst>
      <p:ext uri="{BB962C8B-B14F-4D97-AF65-F5344CB8AC3E}">
        <p14:creationId xmlns:p14="http://schemas.microsoft.com/office/powerpoint/2010/main" val="4992924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el 1"/>
          <p:cNvSpPr>
            <a:spLocks noGrp="1"/>
          </p:cNvSpPr>
          <p:nvPr>
            <p:ph type="title"/>
          </p:nvPr>
        </p:nvSpPr>
        <p:spPr>
          <a:xfrm>
            <a:off x="457200" y="704850"/>
            <a:ext cx="8229600" cy="708025"/>
          </a:xfrm>
        </p:spPr>
        <p:txBody>
          <a:bodyPr>
            <a:normAutofit/>
          </a:bodyPr>
          <a:lstStyle/>
          <a:p>
            <a:r>
              <a:rPr lang="de-CH" altLang="de-DE" sz="3600" dirty="0" err="1">
                <a:solidFill>
                  <a:srgbClr val="FFFF00"/>
                </a:solidFill>
              </a:rPr>
              <a:t>Materia</a:t>
            </a:r>
            <a:r>
              <a:rPr lang="de-CH" altLang="de-DE" sz="3600" dirty="0">
                <a:solidFill>
                  <a:srgbClr val="FFFF00"/>
                </a:solidFill>
              </a:rPr>
              <a:t> </a:t>
            </a:r>
            <a:r>
              <a:rPr lang="de-CH" altLang="de-DE" sz="3600" dirty="0" err="1">
                <a:solidFill>
                  <a:srgbClr val="FFFF00"/>
                </a:solidFill>
              </a:rPr>
              <a:t>medica</a:t>
            </a:r>
            <a:r>
              <a:rPr lang="de-CH" altLang="de-DE" sz="3600" dirty="0">
                <a:solidFill>
                  <a:srgbClr val="FFFF00"/>
                </a:solidFill>
              </a:rPr>
              <a:t> comparada (Hering, GS)</a:t>
            </a:r>
            <a:endParaRPr lang="de-CH" altLang="de-DE" sz="3600" dirty="0"/>
          </a:p>
        </p:txBody>
      </p:sp>
      <p:sp>
        <p:nvSpPr>
          <p:cNvPr id="87043" name="Inhaltsplatzhalter 2"/>
          <p:cNvSpPr>
            <a:spLocks noGrp="1"/>
          </p:cNvSpPr>
          <p:nvPr>
            <p:ph idx="1"/>
          </p:nvPr>
        </p:nvSpPr>
        <p:spPr>
          <a:xfrm>
            <a:off x="457200" y="1700213"/>
            <a:ext cx="8229600" cy="4624387"/>
          </a:xfrm>
        </p:spPr>
        <p:txBody>
          <a:bodyPr/>
          <a:lstStyle/>
          <a:p>
            <a:pPr>
              <a:buFont typeface="Wingdings 2" pitchFamily="18" charset="2"/>
              <a:buNone/>
            </a:pPr>
            <a:r>
              <a:rPr lang="de-CH" altLang="de-DE" sz="2400" i="1" dirty="0">
                <a:solidFill>
                  <a:srgbClr val="FFFF00"/>
                </a:solidFill>
              </a:rPr>
              <a:t>Pulsatilla</a:t>
            </a:r>
          </a:p>
          <a:p>
            <a:pPr>
              <a:buFont typeface="Wingdings 2" pitchFamily="18" charset="2"/>
              <a:buNone/>
            </a:pPr>
            <a:r>
              <a:rPr lang="de-CH" altLang="de-DE" sz="2400" dirty="0"/>
              <a:t>	</a:t>
            </a:r>
            <a:r>
              <a:rPr lang="de-CH" altLang="de-DE" sz="2400" i="1" dirty="0"/>
              <a:t>Pinchazos y dolor cortante por la noche en el bajo vientre, sobre todo, al estar sentado quieto. Flato incarcerado con cólicos por la tarde/noche.. </a:t>
            </a:r>
          </a:p>
          <a:p>
            <a:pPr>
              <a:buFont typeface="Wingdings 2" pitchFamily="18" charset="2"/>
              <a:buNone/>
            </a:pPr>
            <a:endParaRPr lang="de-CH" altLang="de-DE" sz="2400" i="1" dirty="0">
              <a:solidFill>
                <a:schemeClr val="bg1"/>
              </a:solidFill>
            </a:endParaRPr>
          </a:p>
          <a:p>
            <a:pPr>
              <a:buFont typeface="Wingdings 2" pitchFamily="18" charset="2"/>
              <a:buNone/>
            </a:pPr>
            <a:r>
              <a:rPr lang="de-CH" altLang="de-DE" sz="2400" i="1" dirty="0">
                <a:solidFill>
                  <a:srgbClr val="FFFF00"/>
                </a:solidFill>
              </a:rPr>
              <a:t>Capsicum</a:t>
            </a:r>
          </a:p>
          <a:p>
            <a:pPr>
              <a:buFont typeface="Wingdings 2" pitchFamily="18" charset="2"/>
              <a:buNone/>
            </a:pPr>
            <a:r>
              <a:rPr lang="de-CH" altLang="de-DE" sz="2400" i="1" dirty="0">
                <a:solidFill>
                  <a:schemeClr val="bg1"/>
                </a:solidFill>
              </a:rPr>
              <a:t>	</a:t>
            </a:r>
            <a:r>
              <a:rPr lang="de-CH" altLang="de-DE" sz="2400" i="1" dirty="0"/>
              <a:t>Antes de las deposiciones, dolor cortante y gases en el abdomen, como por flatulencia. Distensión hasta explotar, con imposibilidad de respirar.</a:t>
            </a:r>
          </a:p>
        </p:txBody>
      </p:sp>
      <p:sp>
        <p:nvSpPr>
          <p:cNvPr id="4" name="Fußzeilenplatzhalter 3"/>
          <p:cNvSpPr>
            <a:spLocks noGrp="1"/>
          </p:cNvSpPr>
          <p:nvPr>
            <p:ph type="ftr" sz="quarter" idx="11"/>
          </p:nvPr>
        </p:nvSpPr>
        <p:spPr/>
        <p:txBody>
          <a:bodyPr/>
          <a:lstStyle/>
          <a:p>
            <a:pPr algn="ctr">
              <a:defRPr/>
            </a:pPr>
            <a:endParaRPr lang="de-CH" dirty="0">
              <a:solidFill>
                <a:schemeClr val="bg1"/>
              </a:solidFill>
            </a:endParaRPr>
          </a:p>
        </p:txBody>
      </p:sp>
    </p:spTree>
    <p:extLst>
      <p:ext uri="{BB962C8B-B14F-4D97-AF65-F5344CB8AC3E}">
        <p14:creationId xmlns:p14="http://schemas.microsoft.com/office/powerpoint/2010/main" val="20706452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el 1"/>
          <p:cNvSpPr>
            <a:spLocks noGrp="1"/>
          </p:cNvSpPr>
          <p:nvPr>
            <p:ph type="title"/>
          </p:nvPr>
        </p:nvSpPr>
        <p:spPr/>
        <p:txBody>
          <a:bodyPr/>
          <a:lstStyle/>
          <a:p>
            <a:endParaRPr lang="de-CH" altLang="de-DE"/>
          </a:p>
        </p:txBody>
      </p:sp>
      <p:sp>
        <p:nvSpPr>
          <p:cNvPr id="88067" name="Inhaltsplatzhalter 2"/>
          <p:cNvSpPr>
            <a:spLocks noGrp="1"/>
          </p:cNvSpPr>
          <p:nvPr>
            <p:ph idx="1"/>
          </p:nvPr>
        </p:nvSpPr>
        <p:spPr/>
        <p:txBody>
          <a:bodyPr/>
          <a:lstStyle/>
          <a:p>
            <a:endParaRPr lang="de-CH" altLang="de-DE"/>
          </a:p>
        </p:txBody>
      </p:sp>
      <p:sp>
        <p:nvSpPr>
          <p:cNvPr id="4" name="Fußzeilenplatzhalter 3"/>
          <p:cNvSpPr>
            <a:spLocks noGrp="1"/>
          </p:cNvSpPr>
          <p:nvPr>
            <p:ph type="ftr" sz="quarter" idx="11"/>
          </p:nvPr>
        </p:nvSpPr>
        <p:spPr/>
        <p:txBody>
          <a:bodyPr/>
          <a:lstStyle/>
          <a:p>
            <a:pPr algn="ctr">
              <a:defRPr/>
            </a:pPr>
            <a:r>
              <a:rPr lang="de-CH" dirty="0" err="1">
                <a:solidFill>
                  <a:schemeClr val="bg1"/>
                </a:solidFill>
              </a:rPr>
              <a:t>Courtesy</a:t>
            </a:r>
            <a:r>
              <a:rPr lang="de-CH" dirty="0">
                <a:solidFill>
                  <a:schemeClr val="bg1"/>
                </a:solidFill>
              </a:rPr>
              <a:t> </a:t>
            </a:r>
            <a:r>
              <a:rPr lang="de-CH" dirty="0" err="1">
                <a:solidFill>
                  <a:schemeClr val="bg1"/>
                </a:solidFill>
              </a:rPr>
              <a:t>of</a:t>
            </a:r>
            <a:r>
              <a:rPr lang="de-CH" dirty="0">
                <a:solidFill>
                  <a:schemeClr val="bg1"/>
                </a:solidFill>
              </a:rPr>
              <a:t> Britta Gudjons</a:t>
            </a:r>
          </a:p>
        </p:txBody>
      </p:sp>
      <p:pic>
        <p:nvPicPr>
          <p:cNvPr id="88069" name="Picture 2" descr="C:\Users\Frei\Desktop\capsicum_annuum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875" y="692150"/>
            <a:ext cx="4048125"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360210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el 1"/>
          <p:cNvSpPr>
            <a:spLocks noGrp="1"/>
          </p:cNvSpPr>
          <p:nvPr>
            <p:ph type="title"/>
          </p:nvPr>
        </p:nvSpPr>
        <p:spPr>
          <a:xfrm>
            <a:off x="457200" y="704850"/>
            <a:ext cx="8229600" cy="636588"/>
          </a:xfrm>
        </p:spPr>
        <p:txBody>
          <a:bodyPr>
            <a:normAutofit/>
          </a:bodyPr>
          <a:lstStyle/>
          <a:p>
            <a:r>
              <a:rPr lang="de-CH" altLang="de-DE" sz="3600" dirty="0">
                <a:solidFill>
                  <a:srgbClr val="FFFF00"/>
                </a:solidFill>
              </a:rPr>
              <a:t>Administración del remedio y evolución</a:t>
            </a:r>
          </a:p>
        </p:txBody>
      </p:sp>
      <p:sp>
        <p:nvSpPr>
          <p:cNvPr id="89091" name="Inhaltsplatzhalter 2"/>
          <p:cNvSpPr>
            <a:spLocks noGrp="1"/>
          </p:cNvSpPr>
          <p:nvPr>
            <p:ph idx="1"/>
          </p:nvPr>
        </p:nvSpPr>
        <p:spPr>
          <a:xfrm>
            <a:off x="457200" y="1700213"/>
            <a:ext cx="8229600" cy="4624387"/>
          </a:xfrm>
        </p:spPr>
        <p:txBody>
          <a:bodyPr>
            <a:normAutofit/>
          </a:bodyPr>
          <a:lstStyle/>
          <a:p>
            <a:r>
              <a:rPr lang="de-CH" altLang="de-DE" sz="2400" dirty="0"/>
              <a:t>Gracias a la comparación más precisa de la MM, la paciente recibe </a:t>
            </a:r>
            <a:r>
              <a:rPr lang="de-CH" altLang="de-DE" sz="2400" i="1" dirty="0"/>
              <a:t>Capsicum 200C</a:t>
            </a:r>
            <a:r>
              <a:rPr lang="de-CH" altLang="de-DE" sz="2400" dirty="0"/>
              <a:t>.</a:t>
            </a:r>
          </a:p>
          <a:p>
            <a:pPr>
              <a:buFont typeface="Wingdings 2" pitchFamily="18" charset="2"/>
              <a:buNone/>
            </a:pPr>
            <a:endParaRPr lang="de-CH" altLang="de-DE" sz="2400" dirty="0"/>
          </a:p>
          <a:p>
            <a:r>
              <a:rPr lang="de-CH" altLang="de-DE" sz="2400" dirty="0"/>
              <a:t>En el primer día, tras la administración del remedio, los dolores neurálgicos son algo más frecuentes, después desaparecen completamente. También remite la flatulencia. Al cabo de 10 días, vuelve a sentir una leve presión en el abdomen, igual que antes del ingreso hospitalario,  pero desaparece en pocas horas. Dos semanas tras </a:t>
            </a:r>
            <a:r>
              <a:rPr lang="de-CH" altLang="de-DE" sz="2400" i="1" dirty="0"/>
              <a:t>Capsicum </a:t>
            </a:r>
            <a:r>
              <a:rPr lang="de-CH" altLang="de-DE" sz="2400" dirty="0"/>
              <a:t>considera que ha mejorado un 99,9%.</a:t>
            </a:r>
          </a:p>
        </p:txBody>
      </p:sp>
      <p:sp>
        <p:nvSpPr>
          <p:cNvPr id="4" name="Fußzeilenplatzhalter 3"/>
          <p:cNvSpPr>
            <a:spLocks noGrp="1"/>
          </p:cNvSpPr>
          <p:nvPr>
            <p:ph type="ftr" sz="quarter" idx="11"/>
          </p:nvPr>
        </p:nvSpPr>
        <p:spPr/>
        <p:txBody>
          <a:bodyPr/>
          <a:lstStyle/>
          <a:p>
            <a:pPr algn="ctr">
              <a:defRPr/>
            </a:pPr>
            <a:endParaRPr lang="de-CH" dirty="0">
              <a:solidFill>
                <a:schemeClr val="bg1"/>
              </a:solidFill>
            </a:endParaRPr>
          </a:p>
        </p:txBody>
      </p:sp>
    </p:spTree>
    <p:extLst>
      <p:ext uri="{BB962C8B-B14F-4D97-AF65-F5344CB8AC3E}">
        <p14:creationId xmlns:p14="http://schemas.microsoft.com/office/powerpoint/2010/main" val="14559850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el 1"/>
          <p:cNvSpPr>
            <a:spLocks noGrp="1"/>
          </p:cNvSpPr>
          <p:nvPr>
            <p:ph type="title"/>
          </p:nvPr>
        </p:nvSpPr>
        <p:spPr>
          <a:xfrm>
            <a:off x="457200" y="704850"/>
            <a:ext cx="8229600" cy="636588"/>
          </a:xfrm>
        </p:spPr>
        <p:txBody>
          <a:bodyPr/>
          <a:lstStyle/>
          <a:p>
            <a:r>
              <a:rPr lang="de-CH" altLang="de-DE" sz="3600" dirty="0">
                <a:solidFill>
                  <a:srgbClr val="FFFF00"/>
                </a:solidFill>
              </a:rPr>
              <a:t>Conclusiones del análisis de polaridad</a:t>
            </a:r>
          </a:p>
        </p:txBody>
      </p:sp>
      <p:sp>
        <p:nvSpPr>
          <p:cNvPr id="90115" name="Inhaltsplatzhalter 2"/>
          <p:cNvSpPr>
            <a:spLocks noGrp="1"/>
          </p:cNvSpPr>
          <p:nvPr>
            <p:ph idx="1"/>
          </p:nvPr>
        </p:nvSpPr>
        <p:spPr>
          <a:xfrm>
            <a:off x="457200" y="1700213"/>
            <a:ext cx="8229600" cy="4624387"/>
          </a:xfrm>
        </p:spPr>
        <p:txBody>
          <a:bodyPr>
            <a:normAutofit/>
          </a:bodyPr>
          <a:lstStyle/>
          <a:p>
            <a:r>
              <a:rPr lang="de-CH" altLang="de-DE" sz="2400" dirty="0">
                <a:solidFill>
                  <a:srgbClr val="FFFF00"/>
                </a:solidFill>
              </a:rPr>
              <a:t>Determinación muy precisa y reproducible de los remedios en poco tiempo. Este método es idóneo para la asistencia primaria.</a:t>
            </a:r>
          </a:p>
          <a:p>
            <a:r>
              <a:rPr lang="de-CH" altLang="de-DE" sz="2400" dirty="0">
                <a:solidFill>
                  <a:srgbClr val="FFFF00"/>
                </a:solidFill>
              </a:rPr>
              <a:t>A menudo, los remedios también son muy plausibles: la repertorización presenta el remedio en el que se puede haber pensado. </a:t>
            </a:r>
          </a:p>
          <a:p>
            <a:r>
              <a:rPr lang="de-CH" altLang="de-DE" sz="2400" dirty="0">
                <a:solidFill>
                  <a:srgbClr val="FFFF00"/>
                </a:solidFill>
              </a:rPr>
              <a:t>Con frecuencia, también se ven efectos profundos en las enfermedades crónicas.</a:t>
            </a:r>
          </a:p>
          <a:p>
            <a:pPr>
              <a:buFont typeface="Wingdings 2" pitchFamily="18" charset="2"/>
              <a:buNone/>
            </a:pPr>
            <a:endParaRPr lang="de-CH" altLang="de-DE" sz="2400" dirty="0">
              <a:solidFill>
                <a:srgbClr val="FFFF00"/>
              </a:solidFill>
            </a:endParaRPr>
          </a:p>
          <a:p>
            <a:r>
              <a:rPr lang="de-CH" altLang="de-DE" sz="2400" dirty="0"/>
              <a:t>Punto débil del método: </a:t>
            </a:r>
            <a:r>
              <a:rPr lang="de-CH" altLang="de-DE" sz="2400" i="1" dirty="0"/>
              <a:t>Los síntomas han de coincidir perfectamente </a:t>
            </a:r>
            <a:r>
              <a:rPr lang="de-CH" altLang="de-DE" sz="2400" dirty="0"/>
              <a:t>(</a:t>
            </a:r>
            <a:r>
              <a:rPr lang="de-CH" altLang="de-DE" sz="2400" dirty="0">
                <a:sym typeface="Wingdings" pitchFamily="2" charset="2"/>
              </a:rPr>
              <a:t> Listas de control, verificar los síntomas). </a:t>
            </a:r>
            <a:endParaRPr lang="de-CH" altLang="de-DE" sz="2400" dirty="0"/>
          </a:p>
          <a:p>
            <a:endParaRPr lang="de-CH" altLang="de-DE" sz="2400" dirty="0">
              <a:solidFill>
                <a:schemeClr val="bg1"/>
              </a:solidFill>
            </a:endParaRPr>
          </a:p>
          <a:p>
            <a:endParaRPr lang="de-CH" altLang="de-DE" sz="2400" dirty="0">
              <a:solidFill>
                <a:schemeClr val="bg1"/>
              </a:solidFill>
            </a:endParaRPr>
          </a:p>
        </p:txBody>
      </p:sp>
      <p:sp>
        <p:nvSpPr>
          <p:cNvPr id="4" name="Fußzeilenplatzhalter 3"/>
          <p:cNvSpPr>
            <a:spLocks noGrp="1"/>
          </p:cNvSpPr>
          <p:nvPr>
            <p:ph type="ftr" sz="quarter" idx="11"/>
          </p:nvPr>
        </p:nvSpPr>
        <p:spPr/>
        <p:txBody>
          <a:bodyPr/>
          <a:lstStyle/>
          <a:p>
            <a:pPr algn="ctr">
              <a:defRPr/>
            </a:pPr>
            <a:endParaRPr lang="de-CH" dirty="0">
              <a:solidFill>
                <a:schemeClr val="bg1"/>
              </a:solidFill>
            </a:endParaRPr>
          </a:p>
        </p:txBody>
      </p:sp>
    </p:spTree>
    <p:extLst>
      <p:ext uri="{BB962C8B-B14F-4D97-AF65-F5344CB8AC3E}">
        <p14:creationId xmlns:p14="http://schemas.microsoft.com/office/powerpoint/2010/main" val="21413871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el 1"/>
          <p:cNvSpPr>
            <a:spLocks noGrp="1"/>
          </p:cNvSpPr>
          <p:nvPr>
            <p:ph type="title"/>
          </p:nvPr>
        </p:nvSpPr>
        <p:spPr>
          <a:xfrm>
            <a:off x="518047" y="476672"/>
            <a:ext cx="8229600" cy="1143000"/>
          </a:xfrm>
        </p:spPr>
        <p:txBody>
          <a:bodyPr>
            <a:normAutofit/>
          </a:bodyPr>
          <a:lstStyle/>
          <a:p>
            <a:r>
              <a:rPr lang="de-CH" altLang="de-DE" sz="3600" dirty="0">
                <a:solidFill>
                  <a:srgbClr val="FFFF00"/>
                </a:solidFill>
              </a:rPr>
              <a:t>Estudios de evaluación de los diferentes métodos</a:t>
            </a:r>
          </a:p>
        </p:txBody>
      </p:sp>
      <p:sp>
        <p:nvSpPr>
          <p:cNvPr id="4" name="Fußzeilenplatzhalter 3"/>
          <p:cNvSpPr>
            <a:spLocks noGrp="1"/>
          </p:cNvSpPr>
          <p:nvPr>
            <p:ph type="ftr" sz="quarter" idx="11"/>
          </p:nvPr>
        </p:nvSpPr>
        <p:spPr/>
        <p:txBody>
          <a:bodyPr/>
          <a:lstStyle/>
          <a:p>
            <a:pPr>
              <a:defRPr/>
            </a:pPr>
            <a:endParaRPr lang="de-CH"/>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758280744"/>
              </p:ext>
            </p:extLst>
          </p:nvPr>
        </p:nvGraphicFramePr>
        <p:xfrm>
          <a:off x="323528" y="1772816"/>
          <a:ext cx="8640960" cy="4824536"/>
        </p:xfrm>
        <a:graphic>
          <a:graphicData uri="http://schemas.openxmlformats.org/drawingml/2006/chart">
            <c:chart xmlns:c="http://schemas.openxmlformats.org/drawingml/2006/chart" xmlns:r="http://schemas.openxmlformats.org/officeDocument/2006/relationships" r:id="rId2"/>
          </a:graphicData>
        </a:graphic>
      </p:graphicFrame>
      <p:sp>
        <p:nvSpPr>
          <p:cNvPr id="3" name="2 CuadroTexto"/>
          <p:cNvSpPr txBox="1"/>
          <p:nvPr/>
        </p:nvSpPr>
        <p:spPr>
          <a:xfrm>
            <a:off x="7740352" y="3040886"/>
            <a:ext cx="1008112" cy="369332"/>
          </a:xfrm>
          <a:prstGeom prst="rect">
            <a:avLst/>
          </a:prstGeom>
          <a:solidFill>
            <a:schemeClr val="tx1">
              <a:lumMod val="85000"/>
            </a:schemeClr>
          </a:solidFill>
        </p:spPr>
        <p:txBody>
          <a:bodyPr wrap="square" rtlCol="0">
            <a:spAutoFit/>
          </a:bodyPr>
          <a:lstStyle/>
          <a:p>
            <a:r>
              <a:rPr lang="es-ES" dirty="0">
                <a:solidFill>
                  <a:schemeClr val="bg1"/>
                </a:solidFill>
              </a:rPr>
              <a:t>Aciertos</a:t>
            </a:r>
          </a:p>
        </p:txBody>
      </p:sp>
      <p:sp>
        <p:nvSpPr>
          <p:cNvPr id="9" name="8 CuadroTexto"/>
          <p:cNvSpPr txBox="1"/>
          <p:nvPr/>
        </p:nvSpPr>
        <p:spPr>
          <a:xfrm>
            <a:off x="7740352" y="4581128"/>
            <a:ext cx="1008112" cy="646331"/>
          </a:xfrm>
          <a:prstGeom prst="rect">
            <a:avLst/>
          </a:prstGeom>
          <a:solidFill>
            <a:schemeClr val="tx1">
              <a:lumMod val="85000"/>
            </a:schemeClr>
          </a:solidFill>
        </p:spPr>
        <p:txBody>
          <a:bodyPr wrap="square" rtlCol="0">
            <a:spAutoFit/>
          </a:bodyPr>
          <a:lstStyle/>
          <a:p>
            <a:r>
              <a:rPr lang="es-ES" dirty="0" err="1">
                <a:solidFill>
                  <a:schemeClr val="bg1"/>
                </a:solidFill>
              </a:rPr>
              <a:t>Punt</a:t>
            </a:r>
            <a:r>
              <a:rPr lang="es-ES" dirty="0">
                <a:solidFill>
                  <a:schemeClr val="bg1"/>
                </a:solidFill>
              </a:rPr>
              <a:t>. </a:t>
            </a:r>
            <a:r>
              <a:rPr lang="es-ES" dirty="0" err="1">
                <a:solidFill>
                  <a:schemeClr val="bg1"/>
                </a:solidFill>
              </a:rPr>
              <a:t>Result</a:t>
            </a:r>
            <a:r>
              <a:rPr lang="es-ES" dirty="0">
                <a:solidFill>
                  <a:schemeClr val="bg1"/>
                </a:solidFill>
              </a:rPr>
              <a:t>.</a:t>
            </a:r>
          </a:p>
        </p:txBody>
      </p:sp>
    </p:spTree>
    <p:extLst>
      <p:ext uri="{BB962C8B-B14F-4D97-AF65-F5344CB8AC3E}">
        <p14:creationId xmlns:p14="http://schemas.microsoft.com/office/powerpoint/2010/main" val="252522273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el 1"/>
          <p:cNvSpPr>
            <a:spLocks noGrp="1"/>
          </p:cNvSpPr>
          <p:nvPr>
            <p:ph type="title"/>
          </p:nvPr>
        </p:nvSpPr>
        <p:spPr>
          <a:xfrm>
            <a:off x="468313" y="692150"/>
            <a:ext cx="8229600" cy="793750"/>
          </a:xfrm>
        </p:spPr>
        <p:txBody>
          <a:bodyPr/>
          <a:lstStyle/>
          <a:p>
            <a:r>
              <a:rPr lang="de-CH" altLang="de-DE" sz="3600" dirty="0">
                <a:solidFill>
                  <a:srgbClr val="FFFF00"/>
                </a:solidFill>
              </a:rPr>
              <a:t>Influencia del tamaño del repertorio</a:t>
            </a:r>
          </a:p>
        </p:txBody>
      </p:sp>
      <p:sp>
        <p:nvSpPr>
          <p:cNvPr id="4" name="Fußzeilenplatzhalter 3"/>
          <p:cNvSpPr>
            <a:spLocks noGrp="1"/>
          </p:cNvSpPr>
          <p:nvPr>
            <p:ph type="ftr" sz="quarter" idx="11"/>
          </p:nvPr>
        </p:nvSpPr>
        <p:spPr/>
        <p:txBody>
          <a:bodyPr/>
          <a:lstStyle/>
          <a:p>
            <a:pPr algn="ctr">
              <a:defRPr/>
            </a:pPr>
            <a:endParaRPr lang="de-CH" dirty="0">
              <a:solidFill>
                <a:schemeClr val="bg1"/>
              </a:solidFill>
            </a:endParaRPr>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155036242"/>
              </p:ext>
            </p:extLst>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964506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el 1"/>
          <p:cNvSpPr>
            <a:spLocks noGrp="1"/>
          </p:cNvSpPr>
          <p:nvPr>
            <p:ph type="title"/>
          </p:nvPr>
        </p:nvSpPr>
        <p:spPr/>
        <p:txBody>
          <a:bodyPr/>
          <a:lstStyle/>
          <a:p>
            <a:r>
              <a:rPr lang="de-CH" altLang="de-DE" sz="3600" dirty="0" err="1">
                <a:solidFill>
                  <a:srgbClr val="FFFF00"/>
                </a:solidFill>
              </a:rPr>
              <a:t>Qué</a:t>
            </a:r>
            <a:r>
              <a:rPr lang="de-CH" altLang="de-DE" sz="3600" dirty="0">
                <a:solidFill>
                  <a:srgbClr val="FFFF00"/>
                </a:solidFill>
              </a:rPr>
              <a:t> factores influyen en los resultados?</a:t>
            </a:r>
          </a:p>
        </p:txBody>
      </p:sp>
      <p:sp>
        <p:nvSpPr>
          <p:cNvPr id="93187" name="Inhaltsplatzhalter 2"/>
          <p:cNvSpPr>
            <a:spLocks noGrp="1"/>
          </p:cNvSpPr>
          <p:nvPr>
            <p:ph idx="1"/>
          </p:nvPr>
        </p:nvSpPr>
        <p:spPr/>
        <p:txBody>
          <a:bodyPr/>
          <a:lstStyle/>
          <a:p>
            <a:endParaRPr lang="de-CH" altLang="de-DE" dirty="0"/>
          </a:p>
          <a:p>
            <a:r>
              <a:rPr lang="de-CH" altLang="de-DE" sz="2400" dirty="0"/>
              <a:t>Método</a:t>
            </a:r>
          </a:p>
          <a:p>
            <a:r>
              <a:rPr lang="de-CH" altLang="de-DE" sz="2400" dirty="0"/>
              <a:t>Repertorio (número de remedios, grados)</a:t>
            </a:r>
          </a:p>
          <a:p>
            <a:r>
              <a:rPr lang="de-CH" altLang="de-DE" sz="2400" dirty="0"/>
              <a:t>Calidad de la observación de los síntomas</a:t>
            </a:r>
          </a:p>
          <a:p>
            <a:r>
              <a:rPr lang="de-CH" altLang="de-DE" sz="2400" dirty="0"/>
              <a:t>Experiencia del médico</a:t>
            </a:r>
          </a:p>
        </p:txBody>
      </p:sp>
      <p:sp>
        <p:nvSpPr>
          <p:cNvPr id="4" name="Fußzeilenplatzhalter 3"/>
          <p:cNvSpPr>
            <a:spLocks noGrp="1"/>
          </p:cNvSpPr>
          <p:nvPr>
            <p:ph type="ftr" sz="quarter" idx="11"/>
          </p:nvPr>
        </p:nvSpPr>
        <p:spPr/>
        <p:txBody>
          <a:bodyPr/>
          <a:lstStyle/>
          <a:p>
            <a:pPr algn="ctr">
              <a:defRPr/>
            </a:pPr>
            <a:endParaRPr lang="de-CH" dirty="0">
              <a:solidFill>
                <a:schemeClr val="bg1"/>
              </a:solidFill>
            </a:endParaRPr>
          </a:p>
        </p:txBody>
      </p:sp>
    </p:spTree>
    <p:extLst>
      <p:ext uri="{BB962C8B-B14F-4D97-AF65-F5344CB8AC3E}">
        <p14:creationId xmlns:p14="http://schemas.microsoft.com/office/powerpoint/2010/main" val="367747971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el 1"/>
          <p:cNvSpPr>
            <a:spLocks noGrp="1"/>
          </p:cNvSpPr>
          <p:nvPr>
            <p:ph type="title"/>
          </p:nvPr>
        </p:nvSpPr>
        <p:spPr/>
        <p:txBody>
          <a:bodyPr>
            <a:normAutofit/>
          </a:bodyPr>
          <a:lstStyle/>
          <a:p>
            <a:r>
              <a:rPr lang="de-CH" altLang="de-DE" sz="3600" dirty="0">
                <a:solidFill>
                  <a:srgbClr val="FFFF00"/>
                </a:solidFill>
              </a:rPr>
              <a:t>Los distintos métodos tuvieron una influencia en el desarrollo de la consulta?</a:t>
            </a:r>
          </a:p>
        </p:txBody>
      </p:sp>
      <p:sp>
        <p:nvSpPr>
          <p:cNvPr id="4" name="Fußzeilenplatzhalter 3"/>
          <p:cNvSpPr>
            <a:spLocks noGrp="1"/>
          </p:cNvSpPr>
          <p:nvPr>
            <p:ph type="ftr" sz="quarter" idx="11"/>
          </p:nvPr>
        </p:nvSpPr>
        <p:spPr/>
        <p:txBody>
          <a:bodyPr/>
          <a:lstStyle/>
          <a:p>
            <a:pPr algn="ctr">
              <a:defRPr/>
            </a:pPr>
            <a:endParaRPr lang="de-CH" dirty="0">
              <a:solidFill>
                <a:schemeClr val="bg1"/>
              </a:solidFill>
            </a:endParaRPr>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3185936469"/>
              </p:ext>
            </p:extLst>
          </p:nvPr>
        </p:nvGraphicFramePr>
        <p:xfrm>
          <a:off x="539552" y="1916832"/>
          <a:ext cx="8229600" cy="4536504"/>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Gerade Verbindung 6"/>
          <p:cNvCxnSpPr/>
          <p:nvPr/>
        </p:nvCxnSpPr>
        <p:spPr>
          <a:xfrm>
            <a:off x="3059113" y="2492375"/>
            <a:ext cx="0" cy="324008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045260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611560" y="2564904"/>
            <a:ext cx="8305800" cy="1296144"/>
          </a:xfrm>
        </p:spPr>
        <p:txBody>
          <a:bodyPr>
            <a:normAutofit/>
          </a:bodyPr>
          <a:lstStyle/>
          <a:p>
            <a:pPr algn="ctr"/>
            <a:r>
              <a:rPr lang="es-ES" dirty="0">
                <a:solidFill>
                  <a:srgbClr val="FFFF00"/>
                </a:solidFill>
                <a:latin typeface="+mj-lt"/>
              </a:rPr>
              <a:t>Gracias por su atención!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endParaRPr lang="es-ES"/>
          </a:p>
        </p:txBody>
      </p:sp>
      <p:sp>
        <p:nvSpPr>
          <p:cNvPr id="5" name="Marcador de contenido 4"/>
          <p:cNvSpPr>
            <a:spLocks noGrp="1"/>
          </p:cNvSpPr>
          <p:nvPr>
            <p:ph sz="half" idx="1"/>
          </p:nvPr>
        </p:nvSpPr>
        <p:spPr/>
        <p:txBody>
          <a:bodyPr/>
          <a:lstStyle/>
          <a:p>
            <a:pPr>
              <a:buNone/>
            </a:pPr>
            <a:r>
              <a:rPr lang="es-ES" dirty="0">
                <a:solidFill>
                  <a:srgbClr val="FFFF00"/>
                </a:solidFill>
              </a:rPr>
              <a:t>     Samuel Hahnemann</a:t>
            </a:r>
          </a:p>
        </p:txBody>
      </p:sp>
      <p:sp>
        <p:nvSpPr>
          <p:cNvPr id="6" name="Marcador de contenido 5"/>
          <p:cNvSpPr>
            <a:spLocks noGrp="1"/>
          </p:cNvSpPr>
          <p:nvPr>
            <p:ph sz="half" idx="2"/>
          </p:nvPr>
        </p:nvSpPr>
        <p:spPr/>
        <p:txBody>
          <a:bodyPr/>
          <a:lstStyle/>
          <a:p>
            <a:pPr>
              <a:buNone/>
            </a:pPr>
            <a:r>
              <a:rPr lang="es-ES" dirty="0">
                <a:solidFill>
                  <a:srgbClr val="FFFF00"/>
                </a:solidFill>
              </a:rPr>
              <a:t>          Max Tetau</a:t>
            </a:r>
          </a:p>
        </p:txBody>
      </p:sp>
      <p:pic>
        <p:nvPicPr>
          <p:cNvPr id="7" name="Imagen 6"/>
          <p:cNvPicPr>
            <a:picLocks noChangeAspect="1"/>
          </p:cNvPicPr>
          <p:nvPr/>
        </p:nvPicPr>
        <p:blipFill>
          <a:blip r:embed="rId2" cstate="print"/>
          <a:stretch>
            <a:fillRect/>
          </a:stretch>
        </p:blipFill>
        <p:spPr>
          <a:xfrm>
            <a:off x="5292080" y="3068960"/>
            <a:ext cx="2105025" cy="2495550"/>
          </a:xfrm>
          <a:prstGeom prst="rect">
            <a:avLst/>
          </a:prstGeom>
        </p:spPr>
      </p:pic>
      <p:pic>
        <p:nvPicPr>
          <p:cNvPr id="8" name="Imagen 7"/>
          <p:cNvPicPr>
            <a:picLocks noChangeAspect="1"/>
          </p:cNvPicPr>
          <p:nvPr/>
        </p:nvPicPr>
        <p:blipFill>
          <a:blip r:embed="rId3" cstate="print"/>
          <a:stretch>
            <a:fillRect/>
          </a:stretch>
        </p:blipFill>
        <p:spPr>
          <a:xfrm>
            <a:off x="1424930" y="3068960"/>
            <a:ext cx="1933575" cy="2514600"/>
          </a:xfrm>
          <a:prstGeom prst="rect">
            <a:avLst/>
          </a:prstGeom>
        </p:spPr>
      </p:pic>
    </p:spTree>
    <p:extLst>
      <p:ext uri="{BB962C8B-B14F-4D97-AF65-F5344CB8AC3E}">
        <p14:creationId xmlns:p14="http://schemas.microsoft.com/office/powerpoint/2010/main" val="6084911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_rels/themeOverride1.xml.rels><?xml version="1.0" encoding="UTF-8" standalone="yes"?>
<Relationships xmlns="http://schemas.openxmlformats.org/package/2006/relationships"><Relationship Id="rId1" Type="http://schemas.openxmlformats.org/officeDocument/2006/relationships/image" Target="../media/image24.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24.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24.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Hyperion">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Hyperion">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yperion">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2.xml><?xml version="1.0" encoding="utf-8"?>
<a:themeOverride xmlns:a="http://schemas.openxmlformats.org/drawingml/2006/main">
  <a:clrScheme name="Hyperion">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Hyperion">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yperion">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3.xml><?xml version="1.0" encoding="utf-8"?>
<a:themeOverride xmlns:a="http://schemas.openxmlformats.org/drawingml/2006/main">
  <a:clrScheme name="Hyperion">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Hyperion">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yperion">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Flow</Template>
  <TotalTime>0</TotalTime>
  <Words>3714</Words>
  <Application>Microsoft Office PowerPoint</Application>
  <PresentationFormat>Bildschirmpräsentation (4:3)</PresentationFormat>
  <Paragraphs>414</Paragraphs>
  <Slides>89</Slides>
  <Notes>0</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2</vt:i4>
      </vt:variant>
      <vt:variant>
        <vt:lpstr>Folientitel</vt:lpstr>
      </vt:variant>
      <vt:variant>
        <vt:i4>89</vt:i4>
      </vt:variant>
    </vt:vector>
  </HeadingPairs>
  <TitlesOfParts>
    <vt:vector size="98" baseType="lpstr">
      <vt:lpstr>Arial</vt:lpstr>
      <vt:lpstr>Calibri</vt:lpstr>
      <vt:lpstr>Constantia</vt:lpstr>
      <vt:lpstr>Times New Roman</vt:lpstr>
      <vt:lpstr>Wingdings</vt:lpstr>
      <vt:lpstr>Wingdings 2</vt:lpstr>
      <vt:lpstr>Flujo</vt:lpstr>
      <vt:lpstr>Acrobat Document</vt:lpstr>
      <vt:lpstr>Document</vt:lpstr>
      <vt:lpstr>Análisis de polaridad</vt:lpstr>
      <vt:lpstr>PowerPoint-Präsentation</vt:lpstr>
      <vt:lpstr>Cómo llega un médico convencional a interesarse por la homeopatía?</vt:lpstr>
      <vt:lpstr>Problemas terapéuticos de la pediatría convencional</vt:lpstr>
      <vt:lpstr>Cómo es que un médico convencional no llega a la homeopatía?</vt:lpstr>
      <vt:lpstr>Soluciones alternativas, p. ej., fitoterapia</vt:lpstr>
      <vt:lpstr>Experiencia con la fitoterapia…</vt:lpstr>
      <vt:lpstr>Entonces homeopatía …</vt:lpstr>
      <vt:lpstr>PowerPoint-Präsentation</vt:lpstr>
      <vt:lpstr>PowerPoint-Präsentation</vt:lpstr>
      <vt:lpstr>Hahnemann y los pluralistas franceses</vt:lpstr>
      <vt:lpstr>Por ejemplo: anginas purulentas</vt:lpstr>
      <vt:lpstr>Mi primer caso bonito</vt:lpstr>
      <vt:lpstr>Infeción de vías aéreas superiores de Simon y homeopatía</vt:lpstr>
      <vt:lpstr>Administración del remedio y evolución</vt:lpstr>
      <vt:lpstr>Balance después de 3 años con homeopatía francesa</vt:lpstr>
      <vt:lpstr>Esto ha supuesto un rodeo?</vt:lpstr>
      <vt:lpstr>PowerPoint-Präsentation</vt:lpstr>
      <vt:lpstr>PowerPoint-Präsentation</vt:lpstr>
      <vt:lpstr>Cambio a la homeopatía clásica según Kent</vt:lpstr>
      <vt:lpstr>Hahnemann frente a Kent</vt:lpstr>
      <vt:lpstr>Lo que hay que curar</vt:lpstr>
      <vt:lpstr>Síntomas característicos </vt:lpstr>
      <vt:lpstr>Repertorización</vt:lpstr>
      <vt:lpstr>Síntomas mentales</vt:lpstr>
      <vt:lpstr>Esencia del paciente</vt:lpstr>
      <vt:lpstr>Lugar para la interpretación</vt:lpstr>
      <vt:lpstr>Cambio de remedio</vt:lpstr>
      <vt:lpstr>Aprendizaje y enseñanza, reproducibilidad de la elección del remedio </vt:lpstr>
      <vt:lpstr>Seguridad de las fuentes </vt:lpstr>
      <vt:lpstr>Caso Kent</vt:lpstr>
      <vt:lpstr>Antecedentes del paciente</vt:lpstr>
      <vt:lpstr>Repertorización con Kent</vt:lpstr>
      <vt:lpstr>Esencia del paciente</vt:lpstr>
      <vt:lpstr>PowerPoint-Präsentation</vt:lpstr>
      <vt:lpstr>PowerPoint-Präsentation</vt:lpstr>
      <vt:lpstr>PowerPoint-Präsentation</vt:lpstr>
      <vt:lpstr>Materia médica comparativa con Kents Lectures on homeopathic materia medica </vt:lpstr>
      <vt:lpstr>PowerPoint-Präsentation</vt:lpstr>
      <vt:lpstr>Administración del remedio y evolución</vt:lpstr>
      <vt:lpstr>13 años después</vt:lpstr>
      <vt:lpstr>En dónde nos encontramos ahora con una tipología que no ha cambiado?</vt:lpstr>
      <vt:lpstr>Balance de la fase de Kent</vt:lpstr>
      <vt:lpstr>El método de Kent fue un rodeo?</vt:lpstr>
      <vt:lpstr>Conclusiones</vt:lpstr>
      <vt:lpstr>Consecuencia</vt:lpstr>
      <vt:lpstr>PowerPoint-Präsentation</vt:lpstr>
      <vt:lpstr>Syonptic Key de Boger y Tarjetas de Lieth</vt:lpstr>
      <vt:lpstr>Bases del Synoptic Key</vt:lpstr>
      <vt:lpstr>Procedimiento de Boger</vt:lpstr>
      <vt:lpstr>Tarjetas de Lieth</vt:lpstr>
      <vt:lpstr>Caso clínico con las tarjetas de Lieth</vt:lpstr>
      <vt:lpstr>PowerPoint-Präsentation</vt:lpstr>
      <vt:lpstr>PowerPoint-Präsentation</vt:lpstr>
      <vt:lpstr>Repertorización según Boger</vt:lpstr>
      <vt:lpstr>PowerPoint-Präsentation</vt:lpstr>
      <vt:lpstr>Materia médica comparada con los Guiding Symptoms (GS) de Hering</vt:lpstr>
      <vt:lpstr>PowerPoint-Präsentation</vt:lpstr>
      <vt:lpstr>Administración del remedio y evolución</vt:lpstr>
      <vt:lpstr>Balance de la fase de Boger/Lieth</vt:lpstr>
      <vt:lpstr>PowerPoint-Präsentation</vt:lpstr>
      <vt:lpstr>Manual terapéutico de Bolsillo de Boenninghausen 1897 y Amokoor</vt:lpstr>
      <vt:lpstr>Boger frente a Boenninghausen Cuáles son las diferencias?</vt:lpstr>
      <vt:lpstr>Caso clínico</vt:lpstr>
      <vt:lpstr>PowerPoint-Präsentation</vt:lpstr>
      <vt:lpstr>Resumen de la sintomatología</vt:lpstr>
      <vt:lpstr>PowerPoint-Präsentation</vt:lpstr>
      <vt:lpstr>Contraindicaciones de Ars-a?</vt:lpstr>
      <vt:lpstr>Contraindicaciones de Zincum?</vt:lpstr>
      <vt:lpstr>Materia medica comparada de Zincum (GS)</vt:lpstr>
      <vt:lpstr>Administración del remedio y evolución</vt:lpstr>
      <vt:lpstr>Balance de la fase de Bönninghausen</vt:lpstr>
      <vt:lpstr>PowerPoint-Präsentation</vt:lpstr>
      <vt:lpstr>Programa de PC, Polarity Analysis</vt:lpstr>
      <vt:lpstr>De Bönninghausen al análisis de polaridad</vt:lpstr>
      <vt:lpstr>Caso clínico</vt:lpstr>
      <vt:lpstr>PowerPoint-Präsentation</vt:lpstr>
      <vt:lpstr> Lista de control de enfermedades agudas gastrointestinales</vt:lpstr>
      <vt:lpstr>PowerPoint-Präsentation</vt:lpstr>
      <vt:lpstr>PowerPoint-Präsentation</vt:lpstr>
      <vt:lpstr>Materia medica comparada (Hering, GS)</vt:lpstr>
      <vt:lpstr>PowerPoint-Präsentation</vt:lpstr>
      <vt:lpstr>Administración del remedio y evolución</vt:lpstr>
      <vt:lpstr>Conclusiones del análisis de polaridad</vt:lpstr>
      <vt:lpstr>Estudios de evaluación de los diferentes métodos</vt:lpstr>
      <vt:lpstr>Influencia del tamaño del repertorio</vt:lpstr>
      <vt:lpstr>Qué factores influyen en los resultados?</vt:lpstr>
      <vt:lpstr>Los distintos métodos tuvieron una influencia en el desarrollo de la consulta?</vt:lpstr>
      <vt:lpstr>Gracias por su atención!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de polaridad</dc:title>
  <dc:creator>JAVIER</dc:creator>
  <cp:lastModifiedBy>Frei</cp:lastModifiedBy>
  <cp:revision>123</cp:revision>
  <dcterms:modified xsi:type="dcterms:W3CDTF">2018-07-12T06:04:38Z</dcterms:modified>
</cp:coreProperties>
</file>